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5" r:id="rId4"/>
  </p:sldMasterIdLst>
  <p:notesMasterIdLst>
    <p:notesMasterId r:id="rId24"/>
  </p:notesMasterIdLst>
  <p:sldIdLst>
    <p:sldId id="277" r:id="rId5"/>
    <p:sldId id="375" r:id="rId6"/>
    <p:sldId id="363" r:id="rId7"/>
    <p:sldId id="364" r:id="rId8"/>
    <p:sldId id="355" r:id="rId9"/>
    <p:sldId id="354" r:id="rId10"/>
    <p:sldId id="365" r:id="rId11"/>
    <p:sldId id="268" r:id="rId12"/>
    <p:sldId id="269" r:id="rId13"/>
    <p:sldId id="372" r:id="rId14"/>
    <p:sldId id="376" r:id="rId15"/>
    <p:sldId id="373" r:id="rId16"/>
    <p:sldId id="366" r:id="rId17"/>
    <p:sldId id="358" r:id="rId18"/>
    <p:sldId id="367" r:id="rId19"/>
    <p:sldId id="368" r:id="rId20"/>
    <p:sldId id="369" r:id="rId21"/>
    <p:sldId id="370" r:id="rId22"/>
    <p:sldId id="371" r:id="rId23"/>
  </p:sldIdLst>
  <p:sldSz cx="10688638" cy="7562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4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CF0B7B-3128-2115-C48C-47E65B6B1CD2}" v="176" dt="2024-09-29T11:08:10.534"/>
    <p1510:client id="{E53033CB-868E-D024-E521-5EF1EB290E65}" v="157" dt="2024-09-29T12:00:14.1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7"/>
    <p:restoredTop sz="94653"/>
  </p:normalViewPr>
  <p:slideViewPr>
    <p:cSldViewPr>
      <p:cViewPr varScale="1">
        <p:scale>
          <a:sx n="103" d="100"/>
          <a:sy n="103" d="100"/>
        </p:scale>
        <p:origin x="1496" y="168"/>
      </p:cViewPr>
      <p:guideLst>
        <p:guide orient="horz" pos="1384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935413-5734-4D66-AD0B-AF8D18A87B5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B12555F-E29A-4DB0-A055-65F3D384C64E}">
      <dgm:prSet/>
      <dgm:spPr/>
      <dgm:t>
        <a:bodyPr/>
        <a:lstStyle/>
        <a:p>
          <a:r>
            <a:rPr lang="es-ES" dirty="0"/>
            <a:t>La evaluación en la ESO será continua y en una única sesión final en junio.</a:t>
          </a:r>
          <a:endParaRPr lang="en-US" dirty="0"/>
        </a:p>
      </dgm:t>
    </dgm:pt>
    <dgm:pt modelId="{25CD5D0D-09B1-49F4-8DED-54173B3F56C3}" type="parTrans" cxnId="{5CAA23C9-9550-492B-A67B-D337E58CBC6C}">
      <dgm:prSet/>
      <dgm:spPr/>
      <dgm:t>
        <a:bodyPr/>
        <a:lstStyle/>
        <a:p>
          <a:endParaRPr lang="en-US"/>
        </a:p>
      </dgm:t>
    </dgm:pt>
    <dgm:pt modelId="{59CB66D0-6A99-4B07-B4F8-F078A475F896}" type="sibTrans" cxnId="{5CAA23C9-9550-492B-A67B-D337E58CBC6C}">
      <dgm:prSet/>
      <dgm:spPr/>
      <dgm:t>
        <a:bodyPr/>
        <a:lstStyle/>
        <a:p>
          <a:endParaRPr lang="en-US"/>
        </a:p>
      </dgm:t>
    </dgm:pt>
    <dgm:pt modelId="{EF98AB7A-29E2-4132-BAFF-AF79564504F6}">
      <dgm:prSet/>
      <dgm:spPr/>
      <dgm:t>
        <a:bodyPr/>
        <a:lstStyle/>
        <a:p>
          <a:r>
            <a:rPr lang="es-ES" dirty="0"/>
            <a:t>La promoción en la ESO se decidirá de forma colegiada por el equipo docente, y se promociona siempre con hasta 2 materias suspensas.</a:t>
          </a:r>
          <a:endParaRPr lang="en-US" dirty="0"/>
        </a:p>
      </dgm:t>
    </dgm:pt>
    <dgm:pt modelId="{CBFE41D8-3C0E-43B6-A1DC-B3BB36B8961D}" type="parTrans" cxnId="{F38B8742-15DF-46CC-930C-D9696168C440}">
      <dgm:prSet/>
      <dgm:spPr/>
      <dgm:t>
        <a:bodyPr/>
        <a:lstStyle/>
        <a:p>
          <a:endParaRPr lang="en-US"/>
        </a:p>
      </dgm:t>
    </dgm:pt>
    <dgm:pt modelId="{D8212D99-3817-4F1E-AF60-A1F9C7E1DCF1}" type="sibTrans" cxnId="{F38B8742-15DF-46CC-930C-D9696168C440}">
      <dgm:prSet/>
      <dgm:spPr/>
      <dgm:t>
        <a:bodyPr/>
        <a:lstStyle/>
        <a:p>
          <a:endParaRPr lang="en-US"/>
        </a:p>
      </dgm:t>
    </dgm:pt>
    <dgm:pt modelId="{77AF94FD-F470-4C66-9742-61389EB4B263}">
      <dgm:prSet/>
      <dgm:spPr/>
      <dgm:t>
        <a:bodyPr/>
        <a:lstStyle/>
        <a:p>
          <a:pPr rtl="0"/>
          <a:r>
            <a:rPr lang="es-ES" b="1" dirty="0"/>
            <a:t>El título de Graduado en ESO será único,</a:t>
          </a:r>
          <a:r>
            <a:rPr lang="es-ES" dirty="0"/>
            <a:t>  se obtendrá por decisión colegiada</a:t>
          </a:r>
          <a:r>
            <a:rPr lang="es-ES" dirty="0">
              <a:latin typeface="Univers Condensed"/>
            </a:rPr>
            <a:t> </a:t>
          </a:r>
          <a:r>
            <a:rPr lang="es-ES" dirty="0"/>
            <a:t> </a:t>
          </a:r>
          <a:r>
            <a:rPr lang="es-ES" dirty="0">
              <a:latin typeface="Univers Condensed"/>
            </a:rPr>
            <a:t>del</a:t>
          </a:r>
          <a:r>
            <a:rPr lang="es-ES" dirty="0"/>
            <a:t> equipo docente al finalizar la ESO,  con independencia del número de materias suspensas, SIEMPRE QUE TENGA TODAS LAS COMPETENCIAS APROBADAS.</a:t>
          </a:r>
          <a:endParaRPr lang="en-US" dirty="0"/>
        </a:p>
      </dgm:t>
    </dgm:pt>
    <dgm:pt modelId="{7440FBC7-0260-4339-85E4-30D3992605CD}" type="parTrans" cxnId="{5B27EE27-3803-46A1-9943-B16099802813}">
      <dgm:prSet/>
      <dgm:spPr/>
      <dgm:t>
        <a:bodyPr/>
        <a:lstStyle/>
        <a:p>
          <a:endParaRPr lang="en-US"/>
        </a:p>
      </dgm:t>
    </dgm:pt>
    <dgm:pt modelId="{676FA04C-7BB9-4D30-B374-2447EAB5B1FB}" type="sibTrans" cxnId="{5B27EE27-3803-46A1-9943-B16099802813}">
      <dgm:prSet/>
      <dgm:spPr/>
      <dgm:t>
        <a:bodyPr/>
        <a:lstStyle/>
        <a:p>
          <a:endParaRPr lang="en-US"/>
        </a:p>
      </dgm:t>
    </dgm:pt>
    <dgm:pt modelId="{C641FAC7-A84C-4A95-93FB-C317A1724FE7}">
      <dgm:prSet/>
      <dgm:spPr/>
      <dgm:t>
        <a:bodyPr/>
        <a:lstStyle/>
        <a:p>
          <a:r>
            <a:rPr lang="es-ES" dirty="0"/>
            <a:t>Los alumnos con materias pendientes de cursos anteriores, tendrán que recuperarlas a lo largo del curso. Los departamentos correspondientes les informarán de que tiene que hacer, plazos, exámenes. Las áreas pendientes influyen en la promoción </a:t>
          </a:r>
          <a:endParaRPr lang="en-US" dirty="0"/>
        </a:p>
      </dgm:t>
    </dgm:pt>
    <dgm:pt modelId="{2CB9F714-F643-49BE-B9A6-2208C2692374}" type="parTrans" cxnId="{C7BB72BB-F753-4538-82A6-282B6B94B324}">
      <dgm:prSet/>
      <dgm:spPr/>
      <dgm:t>
        <a:bodyPr/>
        <a:lstStyle/>
        <a:p>
          <a:endParaRPr lang="en-US"/>
        </a:p>
      </dgm:t>
    </dgm:pt>
    <dgm:pt modelId="{F4198A5E-D660-4844-AE67-9C8B9C5B4484}" type="sibTrans" cxnId="{C7BB72BB-F753-4538-82A6-282B6B94B324}">
      <dgm:prSet/>
      <dgm:spPr/>
      <dgm:t>
        <a:bodyPr/>
        <a:lstStyle/>
        <a:p>
          <a:endParaRPr lang="en-US"/>
        </a:p>
      </dgm:t>
    </dgm:pt>
    <dgm:pt modelId="{6D69FB50-08AF-4FD2-8548-94502E0BB5B2}" type="pres">
      <dgm:prSet presAssocID="{22935413-5734-4D66-AD0B-AF8D18A87B56}" presName="root" presStyleCnt="0">
        <dgm:presLayoutVars>
          <dgm:dir/>
          <dgm:resizeHandles val="exact"/>
        </dgm:presLayoutVars>
      </dgm:prSet>
      <dgm:spPr/>
    </dgm:pt>
    <dgm:pt modelId="{5A4E6815-5C5C-4F5C-9472-40E435A0477B}" type="pres">
      <dgm:prSet presAssocID="{7B12555F-E29A-4DB0-A055-65F3D384C64E}" presName="compNode" presStyleCnt="0"/>
      <dgm:spPr/>
    </dgm:pt>
    <dgm:pt modelId="{11D5CDF1-3F78-4E3C-BA0E-9E514B040C92}" type="pres">
      <dgm:prSet presAssocID="{7B12555F-E29A-4DB0-A055-65F3D384C64E}" presName="bgRect" presStyleLbl="bgShp" presStyleIdx="0" presStyleCnt="4"/>
      <dgm:spPr/>
    </dgm:pt>
    <dgm:pt modelId="{4A7772E0-7D7E-4950-9B12-9D597EE6D8DA}" type="pres">
      <dgm:prSet presAssocID="{7B12555F-E29A-4DB0-A055-65F3D384C64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ofeo"/>
        </a:ext>
      </dgm:extLst>
    </dgm:pt>
    <dgm:pt modelId="{BC93F1C3-D9CE-4CC0-86B9-24BBF944AE16}" type="pres">
      <dgm:prSet presAssocID="{7B12555F-E29A-4DB0-A055-65F3D384C64E}" presName="spaceRect" presStyleCnt="0"/>
      <dgm:spPr/>
    </dgm:pt>
    <dgm:pt modelId="{CA190D38-A421-4433-A751-40808A3EBEA9}" type="pres">
      <dgm:prSet presAssocID="{7B12555F-E29A-4DB0-A055-65F3D384C64E}" presName="parTx" presStyleLbl="revTx" presStyleIdx="0" presStyleCnt="4">
        <dgm:presLayoutVars>
          <dgm:chMax val="0"/>
          <dgm:chPref val="0"/>
        </dgm:presLayoutVars>
      </dgm:prSet>
      <dgm:spPr/>
    </dgm:pt>
    <dgm:pt modelId="{32DDCFB7-8721-43C8-A48A-348E18A7495B}" type="pres">
      <dgm:prSet presAssocID="{59CB66D0-6A99-4B07-B4F8-F078A475F896}" presName="sibTrans" presStyleCnt="0"/>
      <dgm:spPr/>
    </dgm:pt>
    <dgm:pt modelId="{B2FB4BFF-21D9-40D6-B76C-59AED58D2594}" type="pres">
      <dgm:prSet presAssocID="{EF98AB7A-29E2-4132-BAFF-AF79564504F6}" presName="compNode" presStyleCnt="0"/>
      <dgm:spPr/>
    </dgm:pt>
    <dgm:pt modelId="{B80ADE06-0001-4D5C-AFB1-70B81EF40221}" type="pres">
      <dgm:prSet presAssocID="{EF98AB7A-29E2-4132-BAFF-AF79564504F6}" presName="bgRect" presStyleLbl="bgShp" presStyleIdx="1" presStyleCnt="4"/>
      <dgm:spPr/>
    </dgm:pt>
    <dgm:pt modelId="{07AF80E9-4574-4FAC-AAE9-840C19168C6E}" type="pres">
      <dgm:prSet presAssocID="{EF98AB7A-29E2-4132-BAFF-AF79564504F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áfono"/>
        </a:ext>
      </dgm:extLst>
    </dgm:pt>
    <dgm:pt modelId="{891E35A6-48AF-439B-BA1C-1C324FAA3F9A}" type="pres">
      <dgm:prSet presAssocID="{EF98AB7A-29E2-4132-BAFF-AF79564504F6}" presName="spaceRect" presStyleCnt="0"/>
      <dgm:spPr/>
    </dgm:pt>
    <dgm:pt modelId="{FDCA5BDC-1764-4405-828E-FBAFCDE406DF}" type="pres">
      <dgm:prSet presAssocID="{EF98AB7A-29E2-4132-BAFF-AF79564504F6}" presName="parTx" presStyleLbl="revTx" presStyleIdx="1" presStyleCnt="4">
        <dgm:presLayoutVars>
          <dgm:chMax val="0"/>
          <dgm:chPref val="0"/>
        </dgm:presLayoutVars>
      </dgm:prSet>
      <dgm:spPr/>
    </dgm:pt>
    <dgm:pt modelId="{22096C4F-3756-4C75-BEB6-57DC8759AD13}" type="pres">
      <dgm:prSet presAssocID="{D8212D99-3817-4F1E-AF60-A1F9C7E1DCF1}" presName="sibTrans" presStyleCnt="0"/>
      <dgm:spPr/>
    </dgm:pt>
    <dgm:pt modelId="{ADEFA722-0F42-43AF-B2E6-CE74901C7FEC}" type="pres">
      <dgm:prSet presAssocID="{77AF94FD-F470-4C66-9742-61389EB4B263}" presName="compNode" presStyleCnt="0"/>
      <dgm:spPr/>
    </dgm:pt>
    <dgm:pt modelId="{DBB9087E-CE74-4F68-A49D-4C3E93BCEAF2}" type="pres">
      <dgm:prSet presAssocID="{77AF94FD-F470-4C66-9742-61389EB4B263}" presName="bgRect" presStyleLbl="bgShp" presStyleIdx="2" presStyleCnt="4"/>
      <dgm:spPr/>
    </dgm:pt>
    <dgm:pt modelId="{EA9F7928-24D1-4391-A02F-197272B480D9}" type="pres">
      <dgm:prSet presAssocID="{77AF94FD-F470-4C66-9742-61389EB4B26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2DE27357-439E-4B99-A95D-DD726D381FD9}" type="pres">
      <dgm:prSet presAssocID="{77AF94FD-F470-4C66-9742-61389EB4B263}" presName="spaceRect" presStyleCnt="0"/>
      <dgm:spPr/>
    </dgm:pt>
    <dgm:pt modelId="{9AD55609-5205-435F-81E7-0A2872C87202}" type="pres">
      <dgm:prSet presAssocID="{77AF94FD-F470-4C66-9742-61389EB4B263}" presName="parTx" presStyleLbl="revTx" presStyleIdx="2" presStyleCnt="4">
        <dgm:presLayoutVars>
          <dgm:chMax val="0"/>
          <dgm:chPref val="0"/>
        </dgm:presLayoutVars>
      </dgm:prSet>
      <dgm:spPr/>
    </dgm:pt>
    <dgm:pt modelId="{41724EC9-EDBC-4FDC-81E2-4EE68A308950}" type="pres">
      <dgm:prSet presAssocID="{676FA04C-7BB9-4D30-B374-2447EAB5B1FB}" presName="sibTrans" presStyleCnt="0"/>
      <dgm:spPr/>
    </dgm:pt>
    <dgm:pt modelId="{5ECD1E3B-E207-4F41-958B-3EBBCB6D97D8}" type="pres">
      <dgm:prSet presAssocID="{C641FAC7-A84C-4A95-93FB-C317A1724FE7}" presName="compNode" presStyleCnt="0"/>
      <dgm:spPr/>
    </dgm:pt>
    <dgm:pt modelId="{3C2BF6D5-BC24-45C1-988E-0300D37AA90B}" type="pres">
      <dgm:prSet presAssocID="{C641FAC7-A84C-4A95-93FB-C317A1724FE7}" presName="bgRect" presStyleLbl="bgShp" presStyleIdx="3" presStyleCnt="4"/>
      <dgm:spPr/>
    </dgm:pt>
    <dgm:pt modelId="{D627F82A-D84C-47D9-A358-33AE70BC2774}" type="pres">
      <dgm:prSet presAssocID="{C641FAC7-A84C-4A95-93FB-C317A1724FE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dding Rings"/>
        </a:ext>
      </dgm:extLst>
    </dgm:pt>
    <dgm:pt modelId="{CB53A366-8E35-4109-AE6A-787447C65395}" type="pres">
      <dgm:prSet presAssocID="{C641FAC7-A84C-4A95-93FB-C317A1724FE7}" presName="spaceRect" presStyleCnt="0"/>
      <dgm:spPr/>
    </dgm:pt>
    <dgm:pt modelId="{8E052810-AC55-4BAC-8122-9E57B0AC0420}" type="pres">
      <dgm:prSet presAssocID="{C641FAC7-A84C-4A95-93FB-C317A1724FE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B27EE27-3803-46A1-9943-B16099802813}" srcId="{22935413-5734-4D66-AD0B-AF8D18A87B56}" destId="{77AF94FD-F470-4C66-9742-61389EB4B263}" srcOrd="2" destOrd="0" parTransId="{7440FBC7-0260-4339-85E4-30D3992605CD}" sibTransId="{676FA04C-7BB9-4D30-B374-2447EAB5B1FB}"/>
    <dgm:cxn modelId="{F38B8742-15DF-46CC-930C-D9696168C440}" srcId="{22935413-5734-4D66-AD0B-AF8D18A87B56}" destId="{EF98AB7A-29E2-4132-BAFF-AF79564504F6}" srcOrd="1" destOrd="0" parTransId="{CBFE41D8-3C0E-43B6-A1DC-B3BB36B8961D}" sibTransId="{D8212D99-3817-4F1E-AF60-A1F9C7E1DCF1}"/>
    <dgm:cxn modelId="{51E2124C-1DDB-429F-92C2-0593AFD3B65C}" type="presOf" srcId="{77AF94FD-F470-4C66-9742-61389EB4B263}" destId="{9AD55609-5205-435F-81E7-0A2872C87202}" srcOrd="0" destOrd="0" presId="urn:microsoft.com/office/officeart/2018/2/layout/IconVerticalSolidList"/>
    <dgm:cxn modelId="{B1F93F5B-85FE-4E36-8258-FA9DBD81648D}" type="presOf" srcId="{C641FAC7-A84C-4A95-93FB-C317A1724FE7}" destId="{8E052810-AC55-4BAC-8122-9E57B0AC0420}" srcOrd="0" destOrd="0" presId="urn:microsoft.com/office/officeart/2018/2/layout/IconVerticalSolidList"/>
    <dgm:cxn modelId="{34CE6E88-7E27-4911-BE20-752CBD790AA9}" type="presOf" srcId="{22935413-5734-4D66-AD0B-AF8D18A87B56}" destId="{6D69FB50-08AF-4FD2-8548-94502E0BB5B2}" srcOrd="0" destOrd="0" presId="urn:microsoft.com/office/officeart/2018/2/layout/IconVerticalSolidList"/>
    <dgm:cxn modelId="{799BA691-F60C-429D-8F8F-45EF59995012}" type="presOf" srcId="{EF98AB7A-29E2-4132-BAFF-AF79564504F6}" destId="{FDCA5BDC-1764-4405-828E-FBAFCDE406DF}" srcOrd="0" destOrd="0" presId="urn:microsoft.com/office/officeart/2018/2/layout/IconVerticalSolidList"/>
    <dgm:cxn modelId="{88148F92-4F63-4852-9E11-C2FD2497A45B}" type="presOf" srcId="{7B12555F-E29A-4DB0-A055-65F3D384C64E}" destId="{CA190D38-A421-4433-A751-40808A3EBEA9}" srcOrd="0" destOrd="0" presId="urn:microsoft.com/office/officeart/2018/2/layout/IconVerticalSolidList"/>
    <dgm:cxn modelId="{C7BB72BB-F753-4538-82A6-282B6B94B324}" srcId="{22935413-5734-4D66-AD0B-AF8D18A87B56}" destId="{C641FAC7-A84C-4A95-93FB-C317A1724FE7}" srcOrd="3" destOrd="0" parTransId="{2CB9F714-F643-49BE-B9A6-2208C2692374}" sibTransId="{F4198A5E-D660-4844-AE67-9C8B9C5B4484}"/>
    <dgm:cxn modelId="{5CAA23C9-9550-492B-A67B-D337E58CBC6C}" srcId="{22935413-5734-4D66-AD0B-AF8D18A87B56}" destId="{7B12555F-E29A-4DB0-A055-65F3D384C64E}" srcOrd="0" destOrd="0" parTransId="{25CD5D0D-09B1-49F4-8DED-54173B3F56C3}" sibTransId="{59CB66D0-6A99-4B07-B4F8-F078A475F896}"/>
    <dgm:cxn modelId="{9E096B8A-8E3F-4CEB-A41E-A13176E954E7}" type="presParOf" srcId="{6D69FB50-08AF-4FD2-8548-94502E0BB5B2}" destId="{5A4E6815-5C5C-4F5C-9472-40E435A0477B}" srcOrd="0" destOrd="0" presId="urn:microsoft.com/office/officeart/2018/2/layout/IconVerticalSolidList"/>
    <dgm:cxn modelId="{1246B66B-8896-47E2-9D96-704E2897FE2A}" type="presParOf" srcId="{5A4E6815-5C5C-4F5C-9472-40E435A0477B}" destId="{11D5CDF1-3F78-4E3C-BA0E-9E514B040C92}" srcOrd="0" destOrd="0" presId="urn:microsoft.com/office/officeart/2018/2/layout/IconVerticalSolidList"/>
    <dgm:cxn modelId="{62F10CFC-5A27-4447-B935-BA64D35E2D57}" type="presParOf" srcId="{5A4E6815-5C5C-4F5C-9472-40E435A0477B}" destId="{4A7772E0-7D7E-4950-9B12-9D597EE6D8DA}" srcOrd="1" destOrd="0" presId="urn:microsoft.com/office/officeart/2018/2/layout/IconVerticalSolidList"/>
    <dgm:cxn modelId="{BA340EDE-0D44-4590-B601-DB8689325B52}" type="presParOf" srcId="{5A4E6815-5C5C-4F5C-9472-40E435A0477B}" destId="{BC93F1C3-D9CE-4CC0-86B9-24BBF944AE16}" srcOrd="2" destOrd="0" presId="urn:microsoft.com/office/officeart/2018/2/layout/IconVerticalSolidList"/>
    <dgm:cxn modelId="{76ACA92E-B9F9-4110-B26E-F8B8644FA548}" type="presParOf" srcId="{5A4E6815-5C5C-4F5C-9472-40E435A0477B}" destId="{CA190D38-A421-4433-A751-40808A3EBEA9}" srcOrd="3" destOrd="0" presId="urn:microsoft.com/office/officeart/2018/2/layout/IconVerticalSolidList"/>
    <dgm:cxn modelId="{F5C6FD30-CFA4-4B13-A006-F48ECC780EF9}" type="presParOf" srcId="{6D69FB50-08AF-4FD2-8548-94502E0BB5B2}" destId="{32DDCFB7-8721-43C8-A48A-348E18A7495B}" srcOrd="1" destOrd="0" presId="urn:microsoft.com/office/officeart/2018/2/layout/IconVerticalSolidList"/>
    <dgm:cxn modelId="{5A73FEC3-507C-495A-BC37-F1A3545E7E0E}" type="presParOf" srcId="{6D69FB50-08AF-4FD2-8548-94502E0BB5B2}" destId="{B2FB4BFF-21D9-40D6-B76C-59AED58D2594}" srcOrd="2" destOrd="0" presId="urn:microsoft.com/office/officeart/2018/2/layout/IconVerticalSolidList"/>
    <dgm:cxn modelId="{1431CFFF-4F8B-41F2-8144-B08D11D621F4}" type="presParOf" srcId="{B2FB4BFF-21D9-40D6-B76C-59AED58D2594}" destId="{B80ADE06-0001-4D5C-AFB1-70B81EF40221}" srcOrd="0" destOrd="0" presId="urn:microsoft.com/office/officeart/2018/2/layout/IconVerticalSolidList"/>
    <dgm:cxn modelId="{77888B2E-9264-487A-A199-18C66B539226}" type="presParOf" srcId="{B2FB4BFF-21D9-40D6-B76C-59AED58D2594}" destId="{07AF80E9-4574-4FAC-AAE9-840C19168C6E}" srcOrd="1" destOrd="0" presId="urn:microsoft.com/office/officeart/2018/2/layout/IconVerticalSolidList"/>
    <dgm:cxn modelId="{076400F3-5542-472A-960D-1CDDFB6AE9F7}" type="presParOf" srcId="{B2FB4BFF-21D9-40D6-B76C-59AED58D2594}" destId="{891E35A6-48AF-439B-BA1C-1C324FAA3F9A}" srcOrd="2" destOrd="0" presId="urn:microsoft.com/office/officeart/2018/2/layout/IconVerticalSolidList"/>
    <dgm:cxn modelId="{17EA5935-7766-4CA9-A1E6-B7EFAAFA340F}" type="presParOf" srcId="{B2FB4BFF-21D9-40D6-B76C-59AED58D2594}" destId="{FDCA5BDC-1764-4405-828E-FBAFCDE406DF}" srcOrd="3" destOrd="0" presId="urn:microsoft.com/office/officeart/2018/2/layout/IconVerticalSolidList"/>
    <dgm:cxn modelId="{18C12BC6-1404-4E64-8165-854E4F99D3F3}" type="presParOf" srcId="{6D69FB50-08AF-4FD2-8548-94502E0BB5B2}" destId="{22096C4F-3756-4C75-BEB6-57DC8759AD13}" srcOrd="3" destOrd="0" presId="urn:microsoft.com/office/officeart/2018/2/layout/IconVerticalSolidList"/>
    <dgm:cxn modelId="{4644A01A-BB37-414B-8D0C-24E544AC8E0F}" type="presParOf" srcId="{6D69FB50-08AF-4FD2-8548-94502E0BB5B2}" destId="{ADEFA722-0F42-43AF-B2E6-CE74901C7FEC}" srcOrd="4" destOrd="0" presId="urn:microsoft.com/office/officeart/2018/2/layout/IconVerticalSolidList"/>
    <dgm:cxn modelId="{A89556E1-3036-407E-A821-FAF7E96669CA}" type="presParOf" srcId="{ADEFA722-0F42-43AF-B2E6-CE74901C7FEC}" destId="{DBB9087E-CE74-4F68-A49D-4C3E93BCEAF2}" srcOrd="0" destOrd="0" presId="urn:microsoft.com/office/officeart/2018/2/layout/IconVerticalSolidList"/>
    <dgm:cxn modelId="{82FDF2FA-2D06-401D-BDBF-52E0195E3475}" type="presParOf" srcId="{ADEFA722-0F42-43AF-B2E6-CE74901C7FEC}" destId="{EA9F7928-24D1-4391-A02F-197272B480D9}" srcOrd="1" destOrd="0" presId="urn:microsoft.com/office/officeart/2018/2/layout/IconVerticalSolidList"/>
    <dgm:cxn modelId="{2E4EECE7-57F5-4BC4-B376-72846CCBD050}" type="presParOf" srcId="{ADEFA722-0F42-43AF-B2E6-CE74901C7FEC}" destId="{2DE27357-439E-4B99-A95D-DD726D381FD9}" srcOrd="2" destOrd="0" presId="urn:microsoft.com/office/officeart/2018/2/layout/IconVerticalSolidList"/>
    <dgm:cxn modelId="{495F7725-9345-4943-9E0C-E5BB25BC8078}" type="presParOf" srcId="{ADEFA722-0F42-43AF-B2E6-CE74901C7FEC}" destId="{9AD55609-5205-435F-81E7-0A2872C87202}" srcOrd="3" destOrd="0" presId="urn:microsoft.com/office/officeart/2018/2/layout/IconVerticalSolidList"/>
    <dgm:cxn modelId="{85728302-899A-49E0-941E-AD16E9FFBD96}" type="presParOf" srcId="{6D69FB50-08AF-4FD2-8548-94502E0BB5B2}" destId="{41724EC9-EDBC-4FDC-81E2-4EE68A308950}" srcOrd="5" destOrd="0" presId="urn:microsoft.com/office/officeart/2018/2/layout/IconVerticalSolidList"/>
    <dgm:cxn modelId="{7C159623-D568-4ADB-99F6-7D9C35E8D5BF}" type="presParOf" srcId="{6D69FB50-08AF-4FD2-8548-94502E0BB5B2}" destId="{5ECD1E3B-E207-4F41-958B-3EBBCB6D97D8}" srcOrd="6" destOrd="0" presId="urn:microsoft.com/office/officeart/2018/2/layout/IconVerticalSolidList"/>
    <dgm:cxn modelId="{DDB04F60-8DDA-491E-9D3B-C41AB50F7CF4}" type="presParOf" srcId="{5ECD1E3B-E207-4F41-958B-3EBBCB6D97D8}" destId="{3C2BF6D5-BC24-45C1-988E-0300D37AA90B}" srcOrd="0" destOrd="0" presId="urn:microsoft.com/office/officeart/2018/2/layout/IconVerticalSolidList"/>
    <dgm:cxn modelId="{59CA01CD-89FA-4AEB-9B43-B376E31BE12A}" type="presParOf" srcId="{5ECD1E3B-E207-4F41-958B-3EBBCB6D97D8}" destId="{D627F82A-D84C-47D9-A358-33AE70BC2774}" srcOrd="1" destOrd="0" presId="urn:microsoft.com/office/officeart/2018/2/layout/IconVerticalSolidList"/>
    <dgm:cxn modelId="{BA07ABA1-2740-466A-A253-3140EBEB46A9}" type="presParOf" srcId="{5ECD1E3B-E207-4F41-958B-3EBBCB6D97D8}" destId="{CB53A366-8E35-4109-AE6A-787447C65395}" srcOrd="2" destOrd="0" presId="urn:microsoft.com/office/officeart/2018/2/layout/IconVerticalSolidList"/>
    <dgm:cxn modelId="{D623BE9D-D777-4F75-9DCA-8C195517A48B}" type="presParOf" srcId="{5ECD1E3B-E207-4F41-958B-3EBBCB6D97D8}" destId="{8E052810-AC55-4BAC-8122-9E57B0AC042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D5CDF1-3F78-4E3C-BA0E-9E514B040C92}">
      <dsp:nvSpPr>
        <dsp:cNvPr id="0" name=""/>
        <dsp:cNvSpPr/>
      </dsp:nvSpPr>
      <dsp:spPr>
        <a:xfrm>
          <a:off x="0" y="2039"/>
          <a:ext cx="9357097" cy="103356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772E0-7D7E-4950-9B12-9D597EE6D8DA}">
      <dsp:nvSpPr>
        <dsp:cNvPr id="0" name=""/>
        <dsp:cNvSpPr/>
      </dsp:nvSpPr>
      <dsp:spPr>
        <a:xfrm>
          <a:off x="312654" y="234592"/>
          <a:ext cx="568463" cy="5684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90D38-A421-4433-A751-40808A3EBEA9}">
      <dsp:nvSpPr>
        <dsp:cNvPr id="0" name=""/>
        <dsp:cNvSpPr/>
      </dsp:nvSpPr>
      <dsp:spPr>
        <a:xfrm>
          <a:off x="1193772" y="2039"/>
          <a:ext cx="8163324" cy="1033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86" tIns="109386" rIns="109386" bIns="10938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La evaluación en la ESO será continua y en una única sesión final en junio.</a:t>
          </a:r>
          <a:endParaRPr lang="en-US" sz="1600" kern="1200" dirty="0"/>
        </a:p>
      </dsp:txBody>
      <dsp:txXfrm>
        <a:off x="1193772" y="2039"/>
        <a:ext cx="8163324" cy="1033569"/>
      </dsp:txXfrm>
    </dsp:sp>
    <dsp:sp modelId="{B80ADE06-0001-4D5C-AFB1-70B81EF40221}">
      <dsp:nvSpPr>
        <dsp:cNvPr id="0" name=""/>
        <dsp:cNvSpPr/>
      </dsp:nvSpPr>
      <dsp:spPr>
        <a:xfrm>
          <a:off x="0" y="1294000"/>
          <a:ext cx="9357097" cy="103356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F80E9-4574-4FAC-AAE9-840C19168C6E}">
      <dsp:nvSpPr>
        <dsp:cNvPr id="0" name=""/>
        <dsp:cNvSpPr/>
      </dsp:nvSpPr>
      <dsp:spPr>
        <a:xfrm>
          <a:off x="312654" y="1526554"/>
          <a:ext cx="568463" cy="5684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CA5BDC-1764-4405-828E-FBAFCDE406DF}">
      <dsp:nvSpPr>
        <dsp:cNvPr id="0" name=""/>
        <dsp:cNvSpPr/>
      </dsp:nvSpPr>
      <dsp:spPr>
        <a:xfrm>
          <a:off x="1193772" y="1294000"/>
          <a:ext cx="8163324" cy="1033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86" tIns="109386" rIns="109386" bIns="10938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La promoción en la ESO se decidirá de forma colegiada por el equipo docente, y se promociona siempre con hasta 2 materias suspensas.</a:t>
          </a:r>
          <a:endParaRPr lang="en-US" sz="1600" kern="1200" dirty="0"/>
        </a:p>
      </dsp:txBody>
      <dsp:txXfrm>
        <a:off x="1193772" y="1294000"/>
        <a:ext cx="8163324" cy="1033569"/>
      </dsp:txXfrm>
    </dsp:sp>
    <dsp:sp modelId="{DBB9087E-CE74-4F68-A49D-4C3E93BCEAF2}">
      <dsp:nvSpPr>
        <dsp:cNvPr id="0" name=""/>
        <dsp:cNvSpPr/>
      </dsp:nvSpPr>
      <dsp:spPr>
        <a:xfrm>
          <a:off x="0" y="2585962"/>
          <a:ext cx="9357097" cy="103356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9F7928-24D1-4391-A02F-197272B480D9}">
      <dsp:nvSpPr>
        <dsp:cNvPr id="0" name=""/>
        <dsp:cNvSpPr/>
      </dsp:nvSpPr>
      <dsp:spPr>
        <a:xfrm>
          <a:off x="312654" y="2818515"/>
          <a:ext cx="568463" cy="5684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D55609-5205-435F-81E7-0A2872C87202}">
      <dsp:nvSpPr>
        <dsp:cNvPr id="0" name=""/>
        <dsp:cNvSpPr/>
      </dsp:nvSpPr>
      <dsp:spPr>
        <a:xfrm>
          <a:off x="1193772" y="2585962"/>
          <a:ext cx="8163324" cy="1033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86" tIns="109386" rIns="109386" bIns="109386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El título de Graduado en ESO será único,</a:t>
          </a:r>
          <a:r>
            <a:rPr lang="es-ES" sz="1600" kern="1200" dirty="0"/>
            <a:t>  se obtendrá por decisión colegiada</a:t>
          </a:r>
          <a:r>
            <a:rPr lang="es-ES" sz="1600" kern="1200" dirty="0">
              <a:latin typeface="Univers Condensed"/>
            </a:rPr>
            <a:t> </a:t>
          </a:r>
          <a:r>
            <a:rPr lang="es-ES" sz="1600" kern="1200" dirty="0"/>
            <a:t> </a:t>
          </a:r>
          <a:r>
            <a:rPr lang="es-ES" sz="1600" kern="1200" dirty="0">
              <a:latin typeface="Univers Condensed"/>
            </a:rPr>
            <a:t>del</a:t>
          </a:r>
          <a:r>
            <a:rPr lang="es-ES" sz="1600" kern="1200" dirty="0"/>
            <a:t> equipo docente al finalizar la ESO,  con independencia del número de materias suspensas, SIEMPRE QUE TENGA TODAS LAS COMPETENCIAS APROBADAS.</a:t>
          </a:r>
          <a:endParaRPr lang="en-US" sz="1600" kern="1200" dirty="0"/>
        </a:p>
      </dsp:txBody>
      <dsp:txXfrm>
        <a:off x="1193772" y="2585962"/>
        <a:ext cx="8163324" cy="1033569"/>
      </dsp:txXfrm>
    </dsp:sp>
    <dsp:sp modelId="{3C2BF6D5-BC24-45C1-988E-0300D37AA90B}">
      <dsp:nvSpPr>
        <dsp:cNvPr id="0" name=""/>
        <dsp:cNvSpPr/>
      </dsp:nvSpPr>
      <dsp:spPr>
        <a:xfrm>
          <a:off x="0" y="3877924"/>
          <a:ext cx="9357097" cy="103356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27F82A-D84C-47D9-A358-33AE70BC2774}">
      <dsp:nvSpPr>
        <dsp:cNvPr id="0" name=""/>
        <dsp:cNvSpPr/>
      </dsp:nvSpPr>
      <dsp:spPr>
        <a:xfrm>
          <a:off x="312654" y="4110477"/>
          <a:ext cx="568463" cy="5684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052810-AC55-4BAC-8122-9E57B0AC0420}">
      <dsp:nvSpPr>
        <dsp:cNvPr id="0" name=""/>
        <dsp:cNvSpPr/>
      </dsp:nvSpPr>
      <dsp:spPr>
        <a:xfrm>
          <a:off x="1193772" y="3877924"/>
          <a:ext cx="8163324" cy="1033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86" tIns="109386" rIns="109386" bIns="10938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Los alumnos con materias pendientes de cursos anteriores, tendrán que recuperarlas a lo largo del curso. Los departamentos correspondientes les informarán de que tiene que hacer, plazos, exámenes. Las áreas pendientes influyen en la promoción </a:t>
          </a:r>
          <a:endParaRPr lang="en-US" sz="1600" kern="1200" dirty="0"/>
        </a:p>
      </dsp:txBody>
      <dsp:txXfrm>
        <a:off x="1193772" y="3877924"/>
        <a:ext cx="8163324" cy="1033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93335E60-F127-D243-9C84-28F06404A7D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DFB9E9F-9C00-6D43-89A4-9F344742823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2D3DB53-5C79-E749-98B9-CE313EAB2F20}" type="datetime1">
              <a:rPr lang="es-ES_tradnl"/>
              <a:pPr>
                <a:defRPr/>
              </a:pPr>
              <a:t>15/10/25</a:t>
            </a:fld>
            <a:endParaRPr lang="es-ES_tradnl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8EA49CF-C874-1D49-BBED-FB48BDE34DD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6475" y="685800"/>
            <a:ext cx="48450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509E0AD6-9892-614E-9B39-DC7D48AE905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2E7A9F1C-0A33-BC4D-858F-E7C4D3F673C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C1EC3973-2C5C-3A4B-B009-2E1D91001C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548FF86-D94E-3649-814A-D21B3ADEEE8E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D69A0422-9DBF-B24E-8D4F-2028BA05BD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3B5B51AA-9C54-AB4B-9FE9-B437EFACCF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8828E13B-4530-FE41-99DA-8083446CB3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31913168-C6F9-3E43-A188-CDF71ECD2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21D7FF25-E627-FF43-A7BC-F55F125157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83785C61-4467-F14A-A037-5DF36CAF3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spcFirstLastPara="1" wrap="square" lIns="88200" tIns="44100" rIns="88200" bIns="44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4538"/>
            <a:ext cx="52609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8fccf07b25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7"/>
            <a:ext cx="49626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8fccf07b25_0_5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</p:spPr>
        <p:txBody>
          <a:bodyPr spcFirstLastPara="1" wrap="square" lIns="88200" tIns="44100" rIns="88200" bIns="44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28fccf07b25_0_52:notes"/>
          <p:cNvSpPr txBox="1">
            <a:spLocks noGrp="1"/>
          </p:cNvSpPr>
          <p:nvPr>
            <p:ph type="sldNum" idx="12"/>
          </p:nvPr>
        </p:nvSpPr>
        <p:spPr>
          <a:xfrm>
            <a:off x="3849687" y="9429750"/>
            <a:ext cx="2946300" cy="495300"/>
          </a:xfrm>
          <a:prstGeom prst="rect">
            <a:avLst/>
          </a:prstGeom>
        </p:spPr>
        <p:txBody>
          <a:bodyPr spcFirstLastPara="1" wrap="square" lIns="88200" tIns="44100" rIns="88200" bIns="441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1BB48D06-600E-8646-B15D-2D7AFBA61A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6B023C16-125A-0847-9265-CC091804D7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771" y="981274"/>
            <a:ext cx="8757787" cy="3968463"/>
          </a:xfrm>
        </p:spPr>
        <p:txBody>
          <a:bodyPr anchor="t">
            <a:normAutofit/>
          </a:bodyPr>
          <a:lstStyle>
            <a:lvl1pPr algn="l">
              <a:defRPr sz="7632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771" y="4949737"/>
            <a:ext cx="6129639" cy="1436670"/>
          </a:xfrm>
        </p:spPr>
        <p:txBody>
          <a:bodyPr anchor="b">
            <a:normAutofit/>
          </a:bodyPr>
          <a:lstStyle>
            <a:lvl1pPr marL="0" indent="0" algn="l">
              <a:buNone/>
              <a:defRPr sz="2827"/>
            </a:lvl1pPr>
            <a:lvl2pPr marL="646161" indent="0" algn="ctr">
              <a:buNone/>
              <a:defRPr sz="2827"/>
            </a:lvl2pPr>
            <a:lvl3pPr marL="1292322" indent="0" algn="ctr">
              <a:buNone/>
              <a:defRPr sz="2544"/>
            </a:lvl3pPr>
            <a:lvl4pPr marL="1938482" indent="0" algn="ctr">
              <a:buNone/>
              <a:defRPr sz="2261"/>
            </a:lvl4pPr>
            <a:lvl5pPr marL="2584643" indent="0" algn="ctr">
              <a:buNone/>
              <a:defRPr sz="2261"/>
            </a:lvl5pPr>
            <a:lvl6pPr marL="3230804" indent="0" algn="ctr">
              <a:buNone/>
              <a:defRPr sz="2261"/>
            </a:lvl6pPr>
            <a:lvl7pPr marL="3876965" indent="0" algn="ctr">
              <a:buNone/>
              <a:defRPr sz="2261"/>
            </a:lvl7pPr>
            <a:lvl8pPr marL="4523125" indent="0" algn="ctr">
              <a:buNone/>
              <a:defRPr sz="2261"/>
            </a:lvl8pPr>
            <a:lvl9pPr marL="5169286" indent="0" algn="ctr">
              <a:buNone/>
              <a:defRPr sz="2261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5099-B3AD-44D7-919B-BCB6DC3E7F21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7340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F121-2723-4D35-ADA9-215CD054C4BC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903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72" y="1885462"/>
            <a:ext cx="9321056" cy="3145935"/>
          </a:xfrm>
        </p:spPr>
        <p:txBody>
          <a:bodyPr anchor="b"/>
          <a:lstStyle>
            <a:lvl1pPr>
              <a:defRPr sz="848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172" y="5061158"/>
            <a:ext cx="9321056" cy="1654373"/>
          </a:xfrm>
        </p:spPr>
        <p:txBody>
          <a:bodyPr/>
          <a:lstStyle>
            <a:lvl1pPr marL="0" indent="0">
              <a:buNone/>
              <a:defRPr sz="3392">
                <a:solidFill>
                  <a:schemeClr val="tx1">
                    <a:tint val="75000"/>
                  </a:schemeClr>
                </a:solidFill>
              </a:defRPr>
            </a:lvl1pPr>
            <a:lvl2pPr marL="646161" indent="0">
              <a:buNone/>
              <a:defRPr sz="2827">
                <a:solidFill>
                  <a:schemeClr val="tx1">
                    <a:tint val="75000"/>
                  </a:schemeClr>
                </a:solidFill>
              </a:defRPr>
            </a:lvl2pPr>
            <a:lvl3pPr marL="1292322" indent="0">
              <a:buNone/>
              <a:defRPr sz="2544">
                <a:solidFill>
                  <a:schemeClr val="tx1">
                    <a:tint val="75000"/>
                  </a:schemeClr>
                </a:solidFill>
              </a:defRPr>
            </a:lvl3pPr>
            <a:lvl4pPr marL="1938482" indent="0">
              <a:buNone/>
              <a:defRPr sz="2261">
                <a:solidFill>
                  <a:schemeClr val="tx1">
                    <a:tint val="75000"/>
                  </a:schemeClr>
                </a:solidFill>
              </a:defRPr>
            </a:lvl4pPr>
            <a:lvl5pPr marL="2584643" indent="0">
              <a:buNone/>
              <a:defRPr sz="2261">
                <a:solidFill>
                  <a:schemeClr val="tx1">
                    <a:tint val="75000"/>
                  </a:schemeClr>
                </a:solidFill>
              </a:defRPr>
            </a:lvl5pPr>
            <a:lvl6pPr marL="3230804" indent="0">
              <a:buNone/>
              <a:defRPr sz="2261">
                <a:solidFill>
                  <a:schemeClr val="tx1">
                    <a:tint val="75000"/>
                  </a:schemeClr>
                </a:solidFill>
              </a:defRPr>
            </a:lvl6pPr>
            <a:lvl7pPr marL="3876965" indent="0">
              <a:buNone/>
              <a:defRPr sz="2261">
                <a:solidFill>
                  <a:schemeClr val="tx1">
                    <a:tint val="75000"/>
                  </a:schemeClr>
                </a:solidFill>
              </a:defRPr>
            </a:lvl7pPr>
            <a:lvl8pPr marL="4523125" indent="0">
              <a:buNone/>
              <a:defRPr sz="2261">
                <a:solidFill>
                  <a:schemeClr val="tx1">
                    <a:tint val="75000"/>
                  </a:schemeClr>
                </a:solidFill>
              </a:defRPr>
            </a:lvl8pPr>
            <a:lvl9pPr marL="5169286" indent="0">
              <a:buNone/>
              <a:defRPr sz="22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F54BA-4BC6-480F-839C-951A49B248A9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42" y="1016867"/>
            <a:ext cx="9372955" cy="1243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171" y="2347466"/>
            <a:ext cx="4650344" cy="423953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1123" y="2347466"/>
            <a:ext cx="4576073" cy="423953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0EA-4726-4440-BF9D-E88296FC3068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10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313" y="1024644"/>
            <a:ext cx="9328015" cy="83980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172" y="1853950"/>
            <a:ext cx="4630859" cy="724773"/>
          </a:xfrm>
        </p:spPr>
        <p:txBody>
          <a:bodyPr anchor="b">
            <a:normAutofit/>
          </a:bodyPr>
          <a:lstStyle>
            <a:lvl1pPr marL="0" indent="0">
              <a:buNone/>
              <a:defRPr sz="2261" b="1">
                <a:latin typeface="+mj-lt"/>
              </a:defRPr>
            </a:lvl1pPr>
            <a:lvl2pPr marL="646161" indent="0">
              <a:buNone/>
              <a:defRPr sz="2261" b="1"/>
            </a:lvl2pPr>
            <a:lvl3pPr marL="1292322" indent="0">
              <a:buNone/>
              <a:defRPr sz="2261" b="1"/>
            </a:lvl3pPr>
            <a:lvl4pPr marL="1938482" indent="0">
              <a:buNone/>
              <a:defRPr sz="2261" b="1"/>
            </a:lvl4pPr>
            <a:lvl5pPr marL="2584643" indent="0">
              <a:buNone/>
              <a:defRPr sz="2261" b="1"/>
            </a:lvl5pPr>
            <a:lvl6pPr marL="3230804" indent="0">
              <a:buNone/>
              <a:defRPr sz="2261" b="1"/>
            </a:lvl6pPr>
            <a:lvl7pPr marL="3876965" indent="0">
              <a:buNone/>
              <a:defRPr sz="2261" b="1"/>
            </a:lvl7pPr>
            <a:lvl8pPr marL="4523125" indent="0">
              <a:buNone/>
              <a:defRPr sz="2261" b="1"/>
            </a:lvl8pPr>
            <a:lvl9pPr marL="5169286" indent="0">
              <a:buNone/>
              <a:defRPr sz="2261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172" y="2762542"/>
            <a:ext cx="4630859" cy="377566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1123" y="1853950"/>
            <a:ext cx="4544063" cy="724773"/>
          </a:xfrm>
        </p:spPr>
        <p:txBody>
          <a:bodyPr anchor="b">
            <a:normAutofit/>
          </a:bodyPr>
          <a:lstStyle>
            <a:lvl1pPr marL="0" indent="0">
              <a:buNone/>
              <a:defRPr sz="2261" b="1">
                <a:latin typeface="+mj-lt"/>
              </a:defRPr>
            </a:lvl1pPr>
            <a:lvl2pPr marL="646161" indent="0">
              <a:buNone/>
              <a:defRPr sz="2261" b="1"/>
            </a:lvl2pPr>
            <a:lvl3pPr marL="1292322" indent="0">
              <a:buNone/>
              <a:defRPr sz="2261" b="1"/>
            </a:lvl3pPr>
            <a:lvl4pPr marL="1938482" indent="0">
              <a:buNone/>
              <a:defRPr sz="2261" b="1"/>
            </a:lvl4pPr>
            <a:lvl5pPr marL="2584643" indent="0">
              <a:buNone/>
              <a:defRPr sz="2261" b="1"/>
            </a:lvl5pPr>
            <a:lvl6pPr marL="3230804" indent="0">
              <a:buNone/>
              <a:defRPr sz="2261" b="1"/>
            </a:lvl6pPr>
            <a:lvl7pPr marL="3876965" indent="0">
              <a:buNone/>
              <a:defRPr sz="2261" b="1"/>
            </a:lvl7pPr>
            <a:lvl8pPr marL="4523125" indent="0">
              <a:buNone/>
              <a:defRPr sz="2261" b="1"/>
            </a:lvl8pPr>
            <a:lvl9pPr marL="5169286" indent="0">
              <a:buNone/>
              <a:defRPr sz="2261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1123" y="2762542"/>
            <a:ext cx="4544063" cy="377566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D10D-99D1-46B2-A85A-C16850FCF8CF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13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7E51-34D6-4E3D-8F41-CC63EA446EDD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33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E550-CE3F-497F-B953-7DE0932F91C0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7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71" y="862003"/>
            <a:ext cx="3588829" cy="1349196"/>
          </a:xfrm>
        </p:spPr>
        <p:txBody>
          <a:bodyPr anchor="b"/>
          <a:lstStyle>
            <a:lvl1pPr>
              <a:defRPr sz="452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063" y="1088911"/>
            <a:ext cx="5411123" cy="5374525"/>
          </a:xfrm>
        </p:spPr>
        <p:txBody>
          <a:bodyPr/>
          <a:lstStyle>
            <a:lvl1pPr>
              <a:defRPr sz="4523"/>
            </a:lvl1pPr>
            <a:lvl2pPr>
              <a:defRPr sz="3957"/>
            </a:lvl2pPr>
            <a:lvl3pPr>
              <a:defRPr sz="3392"/>
            </a:lvl3pPr>
            <a:lvl4pPr>
              <a:defRPr sz="2827"/>
            </a:lvl4pPr>
            <a:lvl5pPr>
              <a:defRPr sz="2827"/>
            </a:lvl5pPr>
            <a:lvl6pPr>
              <a:defRPr sz="2827"/>
            </a:lvl6pPr>
            <a:lvl7pPr>
              <a:defRPr sz="2827"/>
            </a:lvl7pPr>
            <a:lvl8pPr>
              <a:defRPr sz="2827"/>
            </a:lvl8pPr>
            <a:lvl9pPr>
              <a:defRPr sz="282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3391" y="2553479"/>
            <a:ext cx="3588829" cy="3918711"/>
          </a:xfrm>
        </p:spPr>
        <p:txBody>
          <a:bodyPr/>
          <a:lstStyle>
            <a:lvl1pPr marL="0" indent="0">
              <a:buNone/>
              <a:defRPr sz="2261"/>
            </a:lvl1pPr>
            <a:lvl2pPr marL="646161" indent="0">
              <a:buNone/>
              <a:defRPr sz="1979"/>
            </a:lvl2pPr>
            <a:lvl3pPr marL="1292322" indent="0">
              <a:buNone/>
              <a:defRPr sz="1696"/>
            </a:lvl3pPr>
            <a:lvl4pPr marL="1938482" indent="0">
              <a:buNone/>
              <a:defRPr sz="1413"/>
            </a:lvl4pPr>
            <a:lvl5pPr marL="2584643" indent="0">
              <a:buNone/>
              <a:defRPr sz="1413"/>
            </a:lvl5pPr>
            <a:lvl6pPr marL="3230804" indent="0">
              <a:buNone/>
              <a:defRPr sz="1413"/>
            </a:lvl6pPr>
            <a:lvl7pPr marL="3876965" indent="0">
              <a:buNone/>
              <a:defRPr sz="1413"/>
            </a:lvl7pPr>
            <a:lvl8pPr marL="4523125" indent="0">
              <a:buNone/>
              <a:defRPr sz="1413"/>
            </a:lvl8pPr>
            <a:lvl9pPr marL="5169286" indent="0">
              <a:buNone/>
              <a:defRPr sz="141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BF4-BAA0-4539-95F2-9C4277F97478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5640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82" y="1176444"/>
            <a:ext cx="3597448" cy="1452935"/>
          </a:xfrm>
        </p:spPr>
        <p:txBody>
          <a:bodyPr anchor="b"/>
          <a:lstStyle>
            <a:lvl1pPr>
              <a:defRPr sz="452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544063" y="1176444"/>
            <a:ext cx="5411123" cy="5286992"/>
          </a:xfrm>
        </p:spPr>
        <p:txBody>
          <a:bodyPr anchor="t"/>
          <a:lstStyle>
            <a:lvl1pPr marL="0" indent="0">
              <a:buNone/>
              <a:defRPr sz="4523"/>
            </a:lvl1pPr>
            <a:lvl2pPr marL="646161" indent="0">
              <a:buNone/>
              <a:defRPr sz="3957"/>
            </a:lvl2pPr>
            <a:lvl3pPr marL="1292322" indent="0">
              <a:buNone/>
              <a:defRPr sz="3392"/>
            </a:lvl3pPr>
            <a:lvl4pPr marL="1938482" indent="0">
              <a:buNone/>
              <a:defRPr sz="2827"/>
            </a:lvl4pPr>
            <a:lvl5pPr marL="2584643" indent="0">
              <a:buNone/>
              <a:defRPr sz="2827"/>
            </a:lvl5pPr>
            <a:lvl6pPr marL="3230804" indent="0">
              <a:buNone/>
              <a:defRPr sz="2827"/>
            </a:lvl6pPr>
            <a:lvl7pPr marL="3876965" indent="0">
              <a:buNone/>
              <a:defRPr sz="2827"/>
            </a:lvl7pPr>
            <a:lvl8pPr marL="4523125" indent="0">
              <a:buNone/>
              <a:defRPr sz="2827"/>
            </a:lvl8pPr>
            <a:lvl9pPr marL="5169286" indent="0">
              <a:buNone/>
              <a:defRPr sz="2827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082" y="2815061"/>
            <a:ext cx="3597448" cy="3657129"/>
          </a:xfrm>
        </p:spPr>
        <p:txBody>
          <a:bodyPr/>
          <a:lstStyle>
            <a:lvl1pPr marL="0" indent="0">
              <a:buNone/>
              <a:defRPr sz="2261"/>
            </a:lvl1pPr>
            <a:lvl2pPr marL="646161" indent="0">
              <a:buNone/>
              <a:defRPr sz="1979"/>
            </a:lvl2pPr>
            <a:lvl3pPr marL="1292322" indent="0">
              <a:buNone/>
              <a:defRPr sz="1696"/>
            </a:lvl3pPr>
            <a:lvl4pPr marL="1938482" indent="0">
              <a:buNone/>
              <a:defRPr sz="1413"/>
            </a:lvl4pPr>
            <a:lvl5pPr marL="2584643" indent="0">
              <a:buNone/>
              <a:defRPr sz="1413"/>
            </a:lvl5pPr>
            <a:lvl6pPr marL="3230804" indent="0">
              <a:buNone/>
              <a:defRPr sz="1413"/>
            </a:lvl6pPr>
            <a:lvl7pPr marL="3876965" indent="0">
              <a:buNone/>
              <a:defRPr sz="1413"/>
            </a:lvl7pPr>
            <a:lvl8pPr marL="4523125" indent="0">
              <a:buNone/>
              <a:defRPr sz="1413"/>
            </a:lvl8pPr>
            <a:lvl9pPr marL="5169286" indent="0">
              <a:buNone/>
              <a:defRPr sz="141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884E-D945-496C-84BE-49C61F78F9EC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844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15DA-6CBC-4AEF-A85F-371C66916CF8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0931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02677" y="1100543"/>
            <a:ext cx="2059389" cy="549729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4844" y="1100542"/>
            <a:ext cx="7367833" cy="549729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07E4-95E8-4ABC-B20B-51235318A487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35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42" y="1016867"/>
            <a:ext cx="9372955" cy="15119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4242" y="2528808"/>
            <a:ext cx="9372955" cy="40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435" y="7009642"/>
            <a:ext cx="2272908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tx1"/>
                </a:solidFill>
                <a:latin typeface="+mj-lt"/>
              </a:defRPr>
            </a:lvl1pPr>
          </a:lstStyle>
          <a:p>
            <a:fld id="{CD438618-DEE5-47CF-A8B2-A9E090D503CD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171" y="7009642"/>
            <a:ext cx="3979946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4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72619" y="7009642"/>
            <a:ext cx="589448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44">
                <a:solidFill>
                  <a:schemeClr val="tx1"/>
                </a:solidFill>
              </a:defRPr>
            </a:lvl1pPr>
          </a:lstStyle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701442" y="798301"/>
            <a:ext cx="928575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701442" y="6774122"/>
            <a:ext cx="928575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34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2" userDrawn="1">
          <p15:clr>
            <a:srgbClr val="F26B43"/>
          </p15:clr>
        </p15:guide>
        <p15:guide id="2" pos="3367" userDrawn="1">
          <p15:clr>
            <a:srgbClr val="F26B43"/>
          </p15:clr>
        </p15:guide>
        <p15:guide id="3" orient="horz" pos="741" userDrawn="1">
          <p15:clr>
            <a:srgbClr val="F26B43"/>
          </p15:clr>
        </p15:guide>
        <p15:guide id="4" orient="horz" pos="1006" userDrawn="1">
          <p15:clr>
            <a:srgbClr val="F26B43"/>
          </p15:clr>
        </p15:guide>
        <p15:guide id="5" pos="6291" userDrawn="1">
          <p15:clr>
            <a:srgbClr val="F26B43"/>
          </p15:clr>
        </p15:guide>
        <p15:guide id="6" pos="442" userDrawn="1">
          <p15:clr>
            <a:srgbClr val="F26B43"/>
          </p15:clr>
        </p15:guide>
        <p15:guide id="7" orient="horz" pos="4261" userDrawn="1">
          <p15:clr>
            <a:srgbClr val="F26B43"/>
          </p15:clr>
        </p15:guide>
        <p15:guide id="8" orient="horz" pos="5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rocio.marmar.7@educa.jcyl.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.jcyl.es/alumnado/es/infoeduca/darse-alta-educacy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aplica.educa.jcyl.es/AUPO/idenColectivo.d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uciademedrano.es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A75B317-CE39-4AF2-9B3E-B323913694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5773" y="2032412"/>
            <a:ext cx="6129639" cy="1436670"/>
          </a:xfrm>
        </p:spPr>
        <p:txBody>
          <a:bodyPr>
            <a:normAutofit/>
          </a:bodyPr>
          <a:lstStyle/>
          <a:p>
            <a:pPr lvl="0" algn="ctr"/>
            <a:r>
              <a:rPr lang="es-ES" sz="3600" b="1" dirty="0">
                <a:solidFill>
                  <a:schemeClr val="accent1">
                    <a:lumMod val="76000"/>
                  </a:schemeClr>
                </a:solidFill>
              </a:rPr>
              <a:t>REUNIÓN INICIAL ESO </a:t>
            </a:r>
          </a:p>
          <a:p>
            <a:pPr lvl="0" algn="ctr"/>
            <a:r>
              <a:rPr lang="es-ES" sz="3600" b="1" dirty="0">
                <a:solidFill>
                  <a:schemeClr val="accent1">
                    <a:lumMod val="76000"/>
                  </a:schemeClr>
                </a:solidFill>
              </a:rPr>
              <a:t>CURSO 2025/2026</a:t>
            </a:r>
          </a:p>
          <a:p>
            <a:pPr algn="ctr"/>
            <a:endParaRPr lang="es-ES" sz="3600" b="1" dirty="0">
              <a:solidFill>
                <a:schemeClr val="accent1">
                  <a:lumMod val="76000"/>
                </a:schemeClr>
              </a:solidFill>
            </a:endParaRPr>
          </a:p>
        </p:txBody>
      </p:sp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4FF80E48-43E7-6038-AA09-F591B7CC94EC}"/>
              </a:ext>
            </a:extLst>
          </p:cNvPr>
          <p:cNvGraphicFramePr>
            <a:graphicFrameLocks noGrp="1"/>
          </p:cNvGraphicFramePr>
          <p:nvPr/>
        </p:nvGraphicFramePr>
        <p:xfrm>
          <a:off x="2565273" y="3598545"/>
          <a:ext cx="5558091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89751">
                  <a:extLst>
                    <a:ext uri="{9D8B030D-6E8A-4147-A177-3AD203B41FA5}">
                      <a16:colId xmlns:a16="http://schemas.microsoft.com/office/drawing/2014/main" val="3489170256"/>
                    </a:ext>
                  </a:extLst>
                </a:gridCol>
                <a:gridCol w="1278361">
                  <a:extLst>
                    <a:ext uri="{9D8B030D-6E8A-4147-A177-3AD203B41FA5}">
                      <a16:colId xmlns:a16="http://schemas.microsoft.com/office/drawing/2014/main" val="2772775711"/>
                    </a:ext>
                  </a:extLst>
                </a:gridCol>
                <a:gridCol w="2389979">
                  <a:extLst>
                    <a:ext uri="{9D8B030D-6E8A-4147-A177-3AD203B41FA5}">
                      <a16:colId xmlns:a16="http://schemas.microsoft.com/office/drawing/2014/main" val="20906671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endParaRPr lang="es-ES" b="0" i="0">
                        <a:solidFill>
                          <a:srgbClr val="3366FF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b="0" i="0">
                        <a:solidFill>
                          <a:srgbClr val="3366FF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b="0" i="0">
                        <a:solidFill>
                          <a:srgbClr val="3366FF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234142"/>
                  </a:ext>
                </a:extLst>
              </a:tr>
            </a:tbl>
          </a:graphicData>
        </a:graphic>
      </p:graphicFrame>
      <p:pic>
        <p:nvPicPr>
          <p:cNvPr id="41" name="Imagen 40" descr="Edificio con letrero en frente y tienda al lado&#10;&#10;Descripción generada automáticamente">
            <a:extLst>
              <a:ext uri="{FF2B5EF4-FFF2-40B4-BE49-F238E27FC236}">
                <a16:creationId xmlns:a16="http://schemas.microsoft.com/office/drawing/2014/main" id="{1CAA8D12-8A75-57BA-E390-4031A8C2E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752" y="3472611"/>
            <a:ext cx="4919732" cy="2715483"/>
          </a:xfrm>
          <a:prstGeom prst="rect">
            <a:avLst/>
          </a:prstGeom>
        </p:spPr>
      </p:pic>
      <p:pic>
        <p:nvPicPr>
          <p:cNvPr id="42" name="Imagen 4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596131E-C61C-2CA5-A079-67E35247E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21" y="1284795"/>
            <a:ext cx="1086088" cy="876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8B61B3-6F41-89C8-22FA-718C84AF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¿De qué vamos a hablar?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165543-DB3E-58EC-257A-3CAEF128C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dirty="0"/>
              <a:t>HORARIO</a:t>
            </a:r>
          </a:p>
          <a:p>
            <a:r>
              <a:rPr lang="es-ES" dirty="0"/>
              <a:t>ASIGNATURAS Y PROFESORADO</a:t>
            </a:r>
          </a:p>
          <a:p>
            <a:r>
              <a:rPr lang="es-ES" dirty="0"/>
              <a:t>CRITERIOS DE PROMOCIÓN Y TITULACIÓN EN ESO</a:t>
            </a:r>
          </a:p>
          <a:p>
            <a:r>
              <a:rPr lang="es-ES" dirty="0"/>
              <a:t>FECHAS DE EVALUACIÓN</a:t>
            </a:r>
          </a:p>
          <a:p>
            <a:r>
              <a:rPr lang="es-ES" dirty="0"/>
              <a:t>STILUS FAMILIA</a:t>
            </a:r>
          </a:p>
          <a:p>
            <a:r>
              <a:rPr lang="es-ES" dirty="0"/>
              <a:t>PLAN DE ACCIÓN TUTORIAL</a:t>
            </a:r>
          </a:p>
          <a:p>
            <a:r>
              <a:rPr lang="es-ES" dirty="0"/>
              <a:t>PLAN LINGÜÍSTICO DE CENTRO</a:t>
            </a:r>
          </a:p>
          <a:p>
            <a:r>
              <a:rPr lang="es-ES" dirty="0"/>
              <a:t>DEPARTAMENTO DE ORIENTACIÓN</a:t>
            </a:r>
          </a:p>
          <a:p>
            <a:r>
              <a:rPr lang="es-ES" dirty="0"/>
              <a:t>NORMAS DE CONVIVENCIA</a:t>
            </a:r>
          </a:p>
          <a:p>
            <a:r>
              <a:rPr lang="es-ES" dirty="0"/>
              <a:t>CARACTERÍSTICAS GENERALES DEL GRUPO</a:t>
            </a:r>
          </a:p>
          <a:p>
            <a:r>
              <a:rPr lang="es-ES" dirty="0"/>
              <a:t>ACTIVIDADES EXTRAESCOLARES</a:t>
            </a:r>
          </a:p>
          <a:p>
            <a:r>
              <a:rPr lang="es-ES" dirty="0"/>
              <a:t>OTROS TEMAS DE INTERÉS</a:t>
            </a:r>
          </a:p>
          <a:p>
            <a:r>
              <a:rPr lang="es-ES" dirty="0"/>
              <a:t>DUDAS Y PREGUNTAS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6688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8B52F9-2B3C-491C-822E-50FE153E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799" y="2845321"/>
            <a:ext cx="3073893" cy="1511941"/>
          </a:xfrm>
        </p:spPr>
        <p:txBody>
          <a:bodyPr>
            <a:normAutofit/>
          </a:bodyPr>
          <a:lstStyle/>
          <a:p>
            <a:r>
              <a:rPr lang="es-ES" dirty="0"/>
              <a:t>¿QUÉ CLASES TIENEN?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39D0E06-F1D9-AF4A-81EE-14D1DA46A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191" y="1036421"/>
            <a:ext cx="5678255" cy="553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5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BB573-A639-44C3-BC8A-0BDAFAB24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Áreas y profesorado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9615E9-3199-49B5-A179-6158A3BDB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336" y="1693193"/>
            <a:ext cx="8923262" cy="4968551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Todos los/as profesores/as tienen hora de atención a padres, pero la vía primera de contacto es la tutora. </a:t>
            </a:r>
          </a:p>
          <a:p>
            <a:pPr algn="just"/>
            <a:r>
              <a:rPr lang="es-ES" dirty="0"/>
              <a:t>¿Qué hace una tutora?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dirty="0"/>
              <a:t>Trata de cuidar el buen funcionamiento del grupo.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dirty="0"/>
              <a:t>Coordina las sesiones de evaluación y otras posibles reuniones del equipo docente.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dirty="0"/>
              <a:t>Es la vía de comunicación con las familias. 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s-ES" dirty="0"/>
              <a:t>Para pedir cita, solicítala a través del alumnado, llama al instituto o escríbeme al correo electrónico </a:t>
            </a:r>
            <a:r>
              <a:rPr lang="es-ES" u="sng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rocio.marmar.7@educa.jcyl.es</a:t>
            </a:r>
            <a:r>
              <a:rPr lang="es-ES" u="sng" dirty="0">
                <a:solidFill>
                  <a:srgbClr val="00B0F0"/>
                </a:solidFill>
              </a:rPr>
              <a:t> </a:t>
            </a:r>
          </a:p>
          <a:p>
            <a:pPr algn="just"/>
            <a:r>
              <a:rPr lang="es-ES" dirty="0"/>
              <a:t>En el caso de querer tener cita con las orientadoras del centro, se hará, preferiblemente, a través de la tutora y desde el Departamento de Orientación se pondrán en contacto y darán cita.</a:t>
            </a:r>
          </a:p>
          <a:p>
            <a:pPr algn="just"/>
            <a:r>
              <a:rPr lang="es-ES" dirty="0"/>
              <a:t>En el caso de querer tener cita con un/a profesor/a para tratar una cuestión académica concreta de su materia, ponte en contacto con él o ella. </a:t>
            </a:r>
          </a:p>
        </p:txBody>
      </p:sp>
    </p:spTree>
    <p:extLst>
      <p:ext uri="{BB962C8B-B14F-4D97-AF65-F5344CB8AC3E}">
        <p14:creationId xmlns:p14="http://schemas.microsoft.com/office/powerpoint/2010/main" val="3692833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0A4F0589-1313-6841-9D38-7E2BA0BBE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42" y="1016867"/>
            <a:ext cx="9372955" cy="15119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s-ES" sz="4000" kern="1200" cap="all" spc="30" baseline="0">
                <a:latin typeface="+mj-lt"/>
                <a:ea typeface="+mj-ea"/>
                <a:cs typeface="+mj-cs"/>
              </a:rPr>
              <a:t>PROMOCIÓN ESO</a:t>
            </a:r>
          </a:p>
        </p:txBody>
      </p:sp>
      <p:sp>
        <p:nvSpPr>
          <p:cNvPr id="20516" name="Date Placeholder 6">
            <a:extLst>
              <a:ext uri="{FF2B5EF4-FFF2-40B4-BE49-F238E27FC236}">
                <a16:creationId xmlns:a16="http://schemas.microsoft.com/office/drawing/2014/main" id="{6E1216D8-7BA4-9B21-886D-10BB670991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37435" y="7009642"/>
            <a:ext cx="2272908" cy="4026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20517" name="Footer Placeholder 7">
            <a:extLst>
              <a:ext uri="{FF2B5EF4-FFF2-40B4-BE49-F238E27FC236}">
                <a16:creationId xmlns:a16="http://schemas.microsoft.com/office/drawing/2014/main" id="{A98EABBE-1AF2-880F-90A2-7CDA135A1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00" kern="1200">
                <a:latin typeface="+mj-lt"/>
                <a:ea typeface="+mn-ea"/>
                <a:cs typeface="+mn-cs"/>
              </a:rPr>
              <a:t>
              </a:t>
            </a:r>
          </a:p>
        </p:txBody>
      </p:sp>
      <p:sp>
        <p:nvSpPr>
          <p:cNvPr id="20518" name="Slide Number Placeholder 8">
            <a:extLst>
              <a:ext uri="{FF2B5EF4-FFF2-40B4-BE49-F238E27FC236}">
                <a16:creationId xmlns:a16="http://schemas.microsoft.com/office/drawing/2014/main" id="{2016CDA8-AE3A-8C5C-E7D7-DFF7794E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2619" y="7009642"/>
            <a:ext cx="589448" cy="4026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30AF5A0-43BB-4336-8627-9123B9144D80}" type="slidenum">
              <a:rPr lang="en-US" sz="2200" dirty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 sz="2200"/>
          </a:p>
        </p:txBody>
      </p:sp>
      <p:graphicFrame>
        <p:nvGraphicFramePr>
          <p:cNvPr id="20621" name="Marcador de contenido 20618">
            <a:extLst>
              <a:ext uri="{FF2B5EF4-FFF2-40B4-BE49-F238E27FC236}">
                <a16:creationId xmlns:a16="http://schemas.microsoft.com/office/drawing/2014/main" id="{576E88CC-20C1-3025-93AB-4394178C15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5624253"/>
              </p:ext>
            </p:extLst>
          </p:nvPr>
        </p:nvGraphicFramePr>
        <p:xfrm>
          <a:off x="630100" y="1625072"/>
          <a:ext cx="9357097" cy="4913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C2BA0C55-3331-D142-8814-F617A56CF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100" y="481012"/>
            <a:ext cx="9618662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87" tIns="52144" rIns="104287" bIns="52144" anchor="ctr"/>
          <a:lstStyle>
            <a:lvl1pPr>
              <a:spcBef>
                <a:spcPct val="20000"/>
              </a:spcBef>
              <a:buChar char="•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756300">
              <a:lnSpc>
                <a:spcPct val="90000"/>
              </a:lnSpc>
              <a:spcBef>
                <a:spcPct val="0"/>
              </a:spcBef>
              <a:buNone/>
            </a:pPr>
            <a:r>
              <a:rPr lang="es-ES" altLang="es-ES" cap="all" spc="16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EVALUACIONES Y ENTREGA DE NOTAS</a:t>
            </a:r>
          </a:p>
        </p:txBody>
      </p:sp>
      <p:pic>
        <p:nvPicPr>
          <p:cNvPr id="18459" name="Picture 8">
            <a:extLst>
              <a:ext uri="{FF2B5EF4-FFF2-40B4-BE49-F238E27FC236}">
                <a16:creationId xmlns:a16="http://schemas.microsoft.com/office/drawing/2014/main" id="{EE5AE320-D07D-8E40-96CC-96553CDC0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903" y="5640894"/>
            <a:ext cx="6383338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3909EAA-2F10-3348-BFB8-C581BD15FA7C}"/>
              </a:ext>
            </a:extLst>
          </p:cNvPr>
          <p:cNvSpPr txBox="1"/>
          <p:nvPr/>
        </p:nvSpPr>
        <p:spPr>
          <a:xfrm>
            <a:off x="7664450" y="2871788"/>
            <a:ext cx="24479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2143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Entrega </a:t>
            </a:r>
            <a:r>
              <a:rPr lang="es-ES" sz="2000" b="1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de notas : a partir de 23 junio.</a:t>
            </a:r>
            <a:endParaRPr lang="es-ES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a 5">
            <a:extLst>
              <a:ext uri="{FF2B5EF4-FFF2-40B4-BE49-F238E27FC236}">
                <a16:creationId xmlns:a16="http://schemas.microsoft.com/office/drawing/2014/main" id="{47979966-FD0A-4460-B6F5-70211DB3C1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545826"/>
              </p:ext>
            </p:extLst>
          </p:nvPr>
        </p:nvGraphicFramePr>
        <p:xfrm>
          <a:off x="1497212" y="1414286"/>
          <a:ext cx="8656438" cy="4109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3419">
                  <a:extLst>
                    <a:ext uri="{9D8B030D-6E8A-4147-A177-3AD203B41FA5}">
                      <a16:colId xmlns:a16="http://schemas.microsoft.com/office/drawing/2014/main" val="1859920681"/>
                    </a:ext>
                  </a:extLst>
                </a:gridCol>
                <a:gridCol w="2697291">
                  <a:extLst>
                    <a:ext uri="{9D8B030D-6E8A-4147-A177-3AD203B41FA5}">
                      <a16:colId xmlns:a16="http://schemas.microsoft.com/office/drawing/2014/main" val="1184146637"/>
                    </a:ext>
                  </a:extLst>
                </a:gridCol>
                <a:gridCol w="3155728">
                  <a:extLst>
                    <a:ext uri="{9D8B030D-6E8A-4147-A177-3AD203B41FA5}">
                      <a16:colId xmlns:a16="http://schemas.microsoft.com/office/drawing/2014/main" val="684392412"/>
                    </a:ext>
                  </a:extLst>
                </a:gridCol>
              </a:tblGrid>
              <a:tr h="2844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/>
                        <a:t>FECHAS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150726"/>
                  </a:ext>
                </a:extLst>
              </a:tr>
              <a:tr h="940426">
                <a:tc>
                  <a:txBody>
                    <a:bodyPr/>
                    <a:lstStyle/>
                    <a:p>
                      <a:r>
                        <a:rPr lang="es-ES" sz="2000" dirty="0"/>
                        <a:t>1º EVALUACIÓN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15-18</a:t>
                      </a:r>
                      <a:r>
                        <a:rPr lang="es-E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diciembre</a:t>
                      </a:r>
                      <a:endParaRPr lang="es-ES" sz="28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es-ES" sz="1489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just"/>
                      <a:endParaRPr lang="es-ES" sz="1489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final de cada evaluación, podrán ver las notas en </a:t>
                      </a:r>
                      <a:r>
                        <a:rPr lang="es-E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STILUS FAMILIA</a:t>
                      </a:r>
                    </a:p>
                    <a:p>
                      <a:pPr algn="just"/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244642"/>
                  </a:ext>
                </a:extLst>
              </a:tr>
              <a:tr h="1119965">
                <a:tc>
                  <a:txBody>
                    <a:bodyPr/>
                    <a:lstStyle/>
                    <a:p>
                      <a:r>
                        <a:rPr lang="es-ES" sz="2000" dirty="0"/>
                        <a:t>2º EVALUACIÓN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16-19 </a:t>
                      </a:r>
                    </a:p>
                    <a:p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 marzo </a:t>
                      </a:r>
                      <a:endParaRPr lang="es-ES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985908"/>
                  </a:ext>
                </a:extLst>
              </a:tr>
              <a:tr h="1678492">
                <a:tc>
                  <a:txBody>
                    <a:bodyPr/>
                    <a:lstStyle/>
                    <a:p>
                      <a:r>
                        <a:rPr lang="es-ES" sz="2000" dirty="0"/>
                        <a:t>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63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partir del 24 de junio.</a:t>
                      </a:r>
                    </a:p>
                    <a:p>
                      <a:endParaRPr lang="es-ES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26056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E1071-92B9-446C-8DC0-2ABBE69B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/>
              <a:t>STILUS FAMILIA</a:t>
            </a:r>
          </a:p>
        </p:txBody>
      </p:sp>
      <p:sp>
        <p:nvSpPr>
          <p:cNvPr id="10" name="AutoShape 11">
            <a:extLst>
              <a:ext uri="{FF2B5EF4-FFF2-40B4-BE49-F238E27FC236}">
                <a16:creationId xmlns:a16="http://schemas.microsoft.com/office/drawing/2014/main" id="{373F2344-7D72-5FE9-C484-5B203E7827A3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882650" y="1890194"/>
            <a:ext cx="8923338" cy="463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algn="just"/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Aplicación diseñada desde la Consejería de Educación para facilitar información a los padres o tutores de aspectos como: las faltas de asistencia, incidencias, notas, comunicarse con el profesorado…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/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accede con el correo de </a:t>
            </a:r>
            <a:r>
              <a:rPr lang="es-E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educacyl</a:t>
            </a:r>
            <a:r>
              <a:rPr lang="es-E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Bien el de vuestro hijo bien el que hayáis creado a partir de la cuenta de vuestro hijo.</a:t>
            </a:r>
          </a:p>
          <a:p>
            <a:pPr marL="457200" algn="just"/>
            <a:r>
              <a:rPr lang="es-E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Una vez se entra en </a:t>
            </a:r>
            <a:r>
              <a:rPr lang="es-ES" sz="1800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educacyl</a:t>
            </a:r>
            <a:r>
              <a:rPr lang="es-E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tendréis que PINCHAR EN  a ACCESO A ZONA PRIVADA</a:t>
            </a:r>
          </a:p>
          <a:p>
            <a:pPr marL="205100" indent="0" algn="just">
              <a:buNone/>
            </a:pPr>
            <a:endParaRPr lang="es-ES" sz="1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algn="just"/>
            <a:endParaRPr lang="es-ES" sz="1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algn="just"/>
            <a:r>
              <a:rPr lang="es-E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EN LA SIGUIENTE PANTALLA APARECE EL ICONO DE STILUS FAMILIA.  (Pinchando en él aparecerá información sobre vuestro hijo/a)</a:t>
            </a:r>
          </a:p>
          <a:p>
            <a:pPr marL="205100" indent="0" algn="just">
              <a:buNone/>
            </a:pP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05100" indent="0" algn="just">
              <a:buNone/>
            </a:pP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3D3C131-E8B2-69BC-DB01-18A9536C0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2" t="16792" r="11262" b="17688"/>
          <a:stretch/>
        </p:blipFill>
        <p:spPr>
          <a:xfrm>
            <a:off x="3457542" y="4209511"/>
            <a:ext cx="2736304" cy="57606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730C27D-90F9-1994-81B0-337559103B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98" t="29423" r="6839" b="7145"/>
          <a:stretch/>
        </p:blipFill>
        <p:spPr>
          <a:xfrm>
            <a:off x="6505643" y="5395389"/>
            <a:ext cx="1799512" cy="12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77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title"/>
          </p:nvPr>
        </p:nvSpPr>
        <p:spPr>
          <a:xfrm>
            <a:off x="806609" y="248649"/>
            <a:ext cx="9075420" cy="5084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821" tIns="50397" rIns="100821" bIns="50397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000066"/>
              </a:buClr>
              <a:buSzPts val="4000"/>
            </a:pPr>
            <a:r>
              <a:rPr lang="en-US" sz="4411" b="1" u="sng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STILUS</a:t>
            </a:r>
            <a:endParaRPr sz="4411" b="1">
              <a:solidFill>
                <a:srgbClr val="0B5394"/>
              </a:solidFill>
            </a:endParaRPr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1"/>
          </p:nvPr>
        </p:nvSpPr>
        <p:spPr>
          <a:xfrm>
            <a:off x="806609" y="3738558"/>
            <a:ext cx="9263333" cy="33109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821" tIns="50397" rIns="100821" bIns="50397" rtlCol="0" anchor="t" anchorCtr="0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acceso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es a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través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usuario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contraseña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308" b="1" dirty="0">
                <a:latin typeface="Arial"/>
                <a:ea typeface="Arial"/>
                <a:cs typeface="Arial"/>
                <a:sym typeface="Arial"/>
              </a:rPr>
              <a:t>EDUCACYL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.</a:t>
            </a:r>
            <a:endParaRPr sz="3308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15000"/>
              </a:lnSpc>
              <a:spcBef>
                <a:spcPts val="1103"/>
              </a:spcBef>
              <a:spcAft>
                <a:spcPts val="1103"/>
              </a:spcAft>
              <a:buNone/>
            </a:pP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Si no se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tiene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, acceder al portal de la Junta y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solicitarlo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(antes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tiene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que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haber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facilitado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correo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electrónico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3308" dirty="0" err="1">
                <a:latin typeface="Arial"/>
                <a:ea typeface="Arial"/>
                <a:cs typeface="Arial"/>
                <a:sym typeface="Arial"/>
              </a:rPr>
              <a:t>centro</a:t>
            </a:r>
            <a:r>
              <a:rPr lang="en-US" sz="3308" dirty="0">
                <a:latin typeface="Arial"/>
                <a:ea typeface="Arial"/>
                <a:cs typeface="Arial"/>
                <a:sym typeface="Arial"/>
              </a:rPr>
              <a:t>). </a:t>
            </a:r>
            <a:endParaRPr sz="3308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5">
            <a:hlinkClick r:id="rId3"/>
          </p:cNvPr>
          <p:cNvSpPr/>
          <p:nvPr/>
        </p:nvSpPr>
        <p:spPr>
          <a:xfrm>
            <a:off x="7139696" y="6560976"/>
            <a:ext cx="1562857" cy="792346"/>
          </a:xfrm>
          <a:prstGeom prst="star6">
            <a:avLst>
              <a:gd name="adj" fmla="val 28868"/>
              <a:gd name="hf" fmla="val 115470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0821" tIns="100821" rIns="100821" bIns="100821" anchor="ctr" anchorCtr="0">
            <a:noAutofit/>
          </a:bodyPr>
          <a:lstStyle/>
          <a:p>
            <a:pPr algn="ctr"/>
            <a:r>
              <a:rPr lang="en-US" sz="1213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ENLACE</a:t>
            </a:r>
            <a:endParaRPr sz="1213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1970" y="1129329"/>
            <a:ext cx="6564691" cy="2450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660" y="168063"/>
            <a:ext cx="9445314" cy="722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61595F-8B7B-8BD7-70E3-6F2E2D1F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42" y="1016867"/>
            <a:ext cx="9372955" cy="1243856"/>
          </a:xfrm>
        </p:spPr>
        <p:txBody>
          <a:bodyPr anchor="t">
            <a:normAutofit/>
          </a:bodyPr>
          <a:lstStyle/>
          <a:p>
            <a:r>
              <a:rPr lang="es-ES"/>
              <a:t>Plan de acción tutorial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2AAD2A-15D6-EE1B-C0FC-E537C5CD2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313" y="2268191"/>
            <a:ext cx="5776297" cy="431880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dirty="0"/>
              <a:t>De forma semanal existe coordinación de los tutores, por nivel, con jefatura de estudios y el departamento de orientación.</a:t>
            </a:r>
          </a:p>
          <a:p>
            <a:pPr>
              <a:lnSpc>
                <a:spcPct val="100000"/>
              </a:lnSpc>
            </a:pPr>
            <a:r>
              <a:rPr lang="es-ES" dirty="0"/>
              <a:t>En estas reuniones se preparan las sesiones de tutoría (hora semanal con el grupo): trabajo sobre  diversos temas: técnicas de estudio, convivencia, salud, imagen personal, efemérides…) y se abordan situaciones grupales, casos individuales…</a:t>
            </a:r>
          </a:p>
          <a:p>
            <a:pPr>
              <a:lnSpc>
                <a:spcPct val="100000"/>
              </a:lnSpc>
            </a:pPr>
            <a:r>
              <a:rPr lang="es-ES" dirty="0"/>
              <a:t>Los tutores transmiten información relevante al resto de equipo docente por lo que son la vía de comunicación principal entre el centro y la familia.</a:t>
            </a:r>
          </a:p>
          <a:p>
            <a:pPr>
              <a:lnSpc>
                <a:spcPct val="100000"/>
              </a:lnSpc>
            </a:pPr>
            <a:endParaRPr lang="es-ES" dirty="0"/>
          </a:p>
        </p:txBody>
      </p:sp>
      <p:pic>
        <p:nvPicPr>
          <p:cNvPr id="3074" name="Picture 2" descr="REUNIONES DE TUTORES Y FAMILIAS 2017/18: 1º ESO | AMPA IES JUAN DE MAIRENA">
            <a:extLst>
              <a:ext uri="{FF2B5EF4-FFF2-40B4-BE49-F238E27FC236}">
                <a16:creationId xmlns:a16="http://schemas.microsoft.com/office/drawing/2014/main" id="{41D70DFA-B432-4CFD-7206-F0B1B02D4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492" y="2041453"/>
            <a:ext cx="3608704" cy="291724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081" name="Footer Placeholder 5">
            <a:extLst>
              <a:ext uri="{FF2B5EF4-FFF2-40B4-BE49-F238E27FC236}">
                <a16:creationId xmlns:a16="http://schemas.microsoft.com/office/drawing/2014/main" id="{9E8D4BF7-79A6-C4FB-D287-0C1B0F94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3083" name="Slide Number Placeholder 6">
            <a:extLst>
              <a:ext uri="{FF2B5EF4-FFF2-40B4-BE49-F238E27FC236}">
                <a16:creationId xmlns:a16="http://schemas.microsoft.com/office/drawing/2014/main" id="{8E702A28-96B2-13F0-2D5D-E3D6000EF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2619" y="7009642"/>
            <a:ext cx="589448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fld id="{E30AF5A0-43BB-4336-8627-9123B9144D80}" type="slidenum">
              <a:rPr lang="en-US" dirty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78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AD6D5F-8D1A-492A-B993-746E590B1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42" y="1016867"/>
            <a:ext cx="9372955" cy="12438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cap="all" spc="30" baseline="0">
                <a:latin typeface="+mj-lt"/>
                <a:ea typeface="+mj-ea"/>
                <a:cs typeface="+mj-cs"/>
              </a:rPr>
              <a:t>Planes de centro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F08C194-C965-7EF4-BFD9-9FA935BF0CC9}"/>
              </a:ext>
            </a:extLst>
          </p:cNvPr>
          <p:cNvSpPr txBox="1"/>
          <p:nvPr/>
        </p:nvSpPr>
        <p:spPr>
          <a:xfrm>
            <a:off x="627171" y="2347466"/>
            <a:ext cx="4650344" cy="4239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dirty="0"/>
              <a:t>PRETENDE:</a:t>
            </a:r>
          </a:p>
          <a:p>
            <a:pPr marL="228600" indent="-228600" defTabSz="9144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dirty="0" err="1"/>
              <a:t>Utilizar</a:t>
            </a:r>
            <a:r>
              <a:rPr lang="en-US" sz="1700" dirty="0"/>
              <a:t> las TIC </a:t>
            </a:r>
            <a:r>
              <a:rPr lang="en-US" sz="1700" dirty="0" err="1"/>
              <a:t>como</a:t>
            </a:r>
            <a:r>
              <a:rPr lang="en-US" sz="1700" dirty="0"/>
              <a:t> </a:t>
            </a:r>
            <a:r>
              <a:rPr lang="en-US" sz="1700" dirty="0" err="1"/>
              <a:t>herramienta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el </a:t>
            </a:r>
            <a:r>
              <a:rPr lang="en-US" sz="1700" dirty="0" err="1"/>
              <a:t>proceso</a:t>
            </a:r>
            <a:r>
              <a:rPr lang="en-US" sz="1700" dirty="0"/>
              <a:t> de </a:t>
            </a:r>
            <a:r>
              <a:rPr lang="en-US" sz="1700" dirty="0" err="1"/>
              <a:t>enseñanza</a:t>
            </a:r>
            <a:r>
              <a:rPr lang="en-US" sz="1700" dirty="0"/>
              <a:t> </a:t>
            </a:r>
            <a:r>
              <a:rPr lang="en-US" sz="1700" dirty="0" err="1"/>
              <a:t>aprendizaje</a:t>
            </a:r>
            <a:r>
              <a:rPr lang="en-US" sz="1700" dirty="0"/>
              <a:t>, </a:t>
            </a:r>
            <a:r>
              <a:rPr lang="en-US" sz="1700" dirty="0" err="1"/>
              <a:t>facilitando</a:t>
            </a:r>
            <a:r>
              <a:rPr lang="en-US" sz="1700" dirty="0"/>
              <a:t> al </a:t>
            </a:r>
            <a:r>
              <a:rPr lang="en-US" sz="1700" dirty="0" err="1"/>
              <a:t>profesorado</a:t>
            </a:r>
            <a:r>
              <a:rPr lang="en-US" sz="1700" dirty="0"/>
              <a:t> y al </a:t>
            </a:r>
            <a:r>
              <a:rPr lang="en-US" sz="1700" dirty="0" err="1"/>
              <a:t>alumnado</a:t>
            </a:r>
            <a:r>
              <a:rPr lang="en-US" sz="1700" dirty="0"/>
              <a:t>, los </a:t>
            </a:r>
            <a:r>
              <a:rPr lang="en-US" sz="1700" dirty="0" err="1"/>
              <a:t>recursos</a:t>
            </a:r>
            <a:r>
              <a:rPr lang="en-US" sz="1700" dirty="0"/>
              <a:t> y </a:t>
            </a:r>
            <a:r>
              <a:rPr lang="en-US" sz="1700" dirty="0" err="1"/>
              <a:t>medios</a:t>
            </a:r>
            <a:r>
              <a:rPr lang="en-US" sz="1700" dirty="0"/>
              <a:t> </a:t>
            </a:r>
            <a:r>
              <a:rPr lang="en-US" sz="1700" dirty="0" err="1"/>
              <a:t>digitales</a:t>
            </a:r>
            <a:r>
              <a:rPr lang="en-US" sz="1700" dirty="0"/>
              <a:t> </a:t>
            </a:r>
            <a:r>
              <a:rPr lang="en-US" sz="1700" dirty="0" err="1"/>
              <a:t>necesarios</a:t>
            </a:r>
            <a:r>
              <a:rPr lang="en-US" sz="1700" dirty="0"/>
              <a:t>. </a:t>
            </a:r>
          </a:p>
          <a:p>
            <a:pPr marL="228600" indent="-228600" defTabSz="9144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dirty="0" err="1"/>
              <a:t>Garantizar</a:t>
            </a:r>
            <a:r>
              <a:rPr lang="en-US" sz="1700" dirty="0"/>
              <a:t> una </a:t>
            </a:r>
            <a:r>
              <a:rPr lang="en-US" sz="1700" dirty="0" err="1"/>
              <a:t>formación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competencias</a:t>
            </a:r>
            <a:r>
              <a:rPr lang="en-US" sz="1700" dirty="0"/>
              <a:t> que </a:t>
            </a:r>
            <a:r>
              <a:rPr lang="en-US" sz="1700" dirty="0" err="1"/>
              <a:t>permita</a:t>
            </a:r>
            <a:r>
              <a:rPr lang="en-US" sz="1700" dirty="0"/>
              <a:t> a los </a:t>
            </a:r>
            <a:r>
              <a:rPr lang="en-US" sz="1700" dirty="0" err="1"/>
              <a:t>alumnos</a:t>
            </a:r>
            <a:r>
              <a:rPr lang="en-US" sz="1700" dirty="0"/>
              <a:t> </a:t>
            </a:r>
            <a:r>
              <a:rPr lang="en-US" sz="1700" dirty="0" err="1"/>
              <a:t>utilizar</a:t>
            </a:r>
            <a:r>
              <a:rPr lang="en-US" sz="1700" dirty="0"/>
              <a:t> la </a:t>
            </a:r>
            <a:r>
              <a:rPr lang="en-US" sz="1700" dirty="0" err="1"/>
              <a:t>tecnología</a:t>
            </a:r>
            <a:r>
              <a:rPr lang="en-US" sz="1700" dirty="0"/>
              <a:t> </a:t>
            </a:r>
            <a:r>
              <a:rPr lang="en-US" sz="1700" dirty="0" err="1"/>
              <a:t>futura</a:t>
            </a:r>
            <a:r>
              <a:rPr lang="en-US" sz="1700" dirty="0"/>
              <a:t> para </a:t>
            </a:r>
            <a:r>
              <a:rPr lang="en-US" sz="1700" dirty="0" err="1"/>
              <a:t>poder</a:t>
            </a:r>
            <a:r>
              <a:rPr lang="en-US" sz="1700" dirty="0"/>
              <a:t> </a:t>
            </a:r>
            <a:r>
              <a:rPr lang="en-US" sz="1700" dirty="0" err="1"/>
              <a:t>seguir</a:t>
            </a:r>
            <a:r>
              <a:rPr lang="en-US" sz="1700" dirty="0"/>
              <a:t> </a:t>
            </a:r>
            <a:r>
              <a:rPr lang="en-US" sz="1700" dirty="0" err="1"/>
              <a:t>aprendiendo</a:t>
            </a:r>
            <a:r>
              <a:rPr lang="en-US" sz="1700" dirty="0"/>
              <a:t> a lo largo de </a:t>
            </a:r>
            <a:r>
              <a:rPr lang="en-US" sz="1700" dirty="0" err="1"/>
              <a:t>toda</a:t>
            </a:r>
            <a:r>
              <a:rPr lang="en-US" sz="1700" dirty="0"/>
              <a:t> la </a:t>
            </a:r>
            <a:r>
              <a:rPr lang="en-US" sz="1700" dirty="0" err="1"/>
              <a:t>vida</a:t>
            </a:r>
            <a:r>
              <a:rPr lang="en-US" sz="1700" dirty="0"/>
              <a:t>. </a:t>
            </a:r>
          </a:p>
          <a:p>
            <a:pPr marL="228600" indent="-228600" defTabSz="9144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dirty="0" err="1"/>
              <a:t>Utilizar</a:t>
            </a:r>
            <a:r>
              <a:rPr lang="en-US" sz="1700" dirty="0"/>
              <a:t> la </a:t>
            </a:r>
            <a:r>
              <a:rPr lang="en-US" sz="1700" dirty="0" err="1"/>
              <a:t>tecnología</a:t>
            </a:r>
            <a:r>
              <a:rPr lang="en-US" sz="1700" dirty="0"/>
              <a:t> </a:t>
            </a:r>
            <a:r>
              <a:rPr lang="en-US" sz="1700" dirty="0" err="1"/>
              <a:t>como</a:t>
            </a:r>
            <a:r>
              <a:rPr lang="en-US" sz="1700" dirty="0"/>
              <a:t> un medio que </a:t>
            </a:r>
            <a:r>
              <a:rPr lang="en-US" sz="1700" dirty="0" err="1"/>
              <a:t>favorezca</a:t>
            </a:r>
            <a:r>
              <a:rPr lang="en-US" sz="1700" dirty="0"/>
              <a:t> la </a:t>
            </a:r>
            <a:r>
              <a:rPr lang="en-US" sz="1700" dirty="0" err="1"/>
              <a:t>comunicación</a:t>
            </a:r>
            <a:r>
              <a:rPr lang="en-US" sz="1700" dirty="0"/>
              <a:t> y el </a:t>
            </a:r>
            <a:r>
              <a:rPr lang="en-US" sz="1700" dirty="0" err="1"/>
              <a:t>intercambio</a:t>
            </a:r>
            <a:r>
              <a:rPr lang="en-US" sz="1700" dirty="0"/>
              <a:t> de </a:t>
            </a:r>
            <a:r>
              <a:rPr lang="en-US" sz="1700" dirty="0" err="1"/>
              <a:t>conocimientos</a:t>
            </a:r>
            <a:r>
              <a:rPr lang="en-US" sz="1700" dirty="0"/>
              <a:t> entre los </a:t>
            </a:r>
            <a:r>
              <a:rPr lang="en-US" sz="1700" dirty="0" err="1"/>
              <a:t>miembros</a:t>
            </a:r>
            <a:r>
              <a:rPr lang="en-US" sz="1700" dirty="0"/>
              <a:t> de la </a:t>
            </a:r>
            <a:r>
              <a:rPr lang="en-US" sz="1700" dirty="0" err="1"/>
              <a:t>comunidad</a:t>
            </a:r>
            <a:r>
              <a:rPr lang="en-US" sz="1700" dirty="0"/>
              <a:t> </a:t>
            </a:r>
            <a:r>
              <a:rPr lang="en-US" sz="1700" dirty="0" err="1"/>
              <a:t>educativa</a:t>
            </a:r>
            <a:r>
              <a:rPr lang="en-US" sz="1700" dirty="0"/>
              <a:t> y el </a:t>
            </a:r>
            <a:r>
              <a:rPr lang="en-US" sz="1700" dirty="0" err="1"/>
              <a:t>entorno</a:t>
            </a:r>
            <a:r>
              <a:rPr lang="en-US" sz="1700" dirty="0"/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8D1FB2-CD76-E972-48A9-81DCEB68F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0312" y="3376015"/>
            <a:ext cx="4036884" cy="21824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1" name="Date Placeholder 4">
            <a:extLst>
              <a:ext uri="{FF2B5EF4-FFF2-40B4-BE49-F238E27FC236}">
                <a16:creationId xmlns:a16="http://schemas.microsoft.com/office/drawing/2014/main" id="{1C4AB432-82D7-FA06-3FD3-C8D640C39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37435" y="7009642"/>
            <a:ext cx="2272908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033" name="Footer Placeholder 5">
            <a:extLst>
              <a:ext uri="{FF2B5EF4-FFF2-40B4-BE49-F238E27FC236}">
                <a16:creationId xmlns:a16="http://schemas.microsoft.com/office/drawing/2014/main" id="{01A53D0D-D447-1F16-997E-71C1E76B9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1035" name="Slide Number Placeholder 6">
            <a:extLst>
              <a:ext uri="{FF2B5EF4-FFF2-40B4-BE49-F238E27FC236}">
                <a16:creationId xmlns:a16="http://schemas.microsoft.com/office/drawing/2014/main" id="{C011FEDF-C6AB-2EB7-631A-44DE03B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2619" y="7009642"/>
            <a:ext cx="589448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fld id="{E30AF5A0-43BB-4336-8627-9123B9144D80}" type="slidenum">
              <a:rPr lang="en-US" dirty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43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83B8C-183A-D889-EE33-3E9804DF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42" y="1016867"/>
            <a:ext cx="9372955" cy="124385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1900" b="1">
                <a:effectLst/>
              </a:rPr>
              <a:t>DEPARTAMENTO DE ORIENTACIÓN</a:t>
            </a:r>
            <a:br>
              <a:rPr lang="es-ES" sz="1900" b="1">
                <a:effectLst/>
              </a:rPr>
            </a:br>
            <a:br>
              <a:rPr lang="es-ES" sz="1900" b="1">
                <a:effectLst/>
              </a:rPr>
            </a:br>
            <a:br>
              <a:rPr lang="es-ES" sz="1900" b="1">
                <a:effectLst/>
              </a:rPr>
            </a:br>
            <a:endParaRPr lang="es-ES" sz="1900"/>
          </a:p>
        </p:txBody>
      </p:sp>
      <p:pic>
        <p:nvPicPr>
          <p:cNvPr id="4098" name="Picture 2" descr="Equipo de Orientación Educativa">
            <a:extLst>
              <a:ext uri="{FF2B5EF4-FFF2-40B4-BE49-F238E27FC236}">
                <a16:creationId xmlns:a16="http://schemas.microsoft.com/office/drawing/2014/main" id="{9108DED5-108E-D04E-E440-DBB3FFA22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1" r="15118" b="-1"/>
          <a:stretch/>
        </p:blipFill>
        <p:spPr bwMode="auto">
          <a:xfrm>
            <a:off x="611313" y="2268191"/>
            <a:ext cx="2604596" cy="244791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A76DC2-7693-8D5C-4EED-8B0CF3ECA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55678" y="1633990"/>
            <a:ext cx="6431518" cy="495301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0" indent="0">
              <a:lnSpc>
                <a:spcPct val="100000"/>
              </a:lnSpc>
              <a:buNone/>
              <a:tabLst>
                <a:tab pos="457200" algn="l"/>
              </a:tabLst>
            </a:pPr>
            <a:r>
              <a:rPr lang="es-ES" sz="1400" dirty="0">
                <a:effectLst/>
              </a:rPr>
              <a:t>Este curso contamos con las siguientes Profesoras de Orientación Educativa:</a:t>
            </a:r>
          </a:p>
          <a:p>
            <a:pPr marL="742950" lvl="1" indent="-285750">
              <a:lnSpc>
                <a:spcPct val="100000"/>
              </a:lnSpc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s-ES" sz="1400" dirty="0">
                <a:effectLst/>
              </a:rPr>
              <a:t>Rosa Mesón, jefa del departamento, coordina las actividades de orientación y atenderá preferentemente al alumnado y familias de ESO. </a:t>
            </a:r>
          </a:p>
          <a:p>
            <a:pPr marL="742950" lvl="1" indent="-285750">
              <a:lnSpc>
                <a:spcPct val="100000"/>
              </a:lnSpc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s-ES" sz="1400" dirty="0"/>
              <a:t>Estrella López</a:t>
            </a:r>
            <a:r>
              <a:rPr lang="es-ES" sz="1400" dirty="0">
                <a:effectLst/>
              </a:rPr>
              <a:t>, Programa de Bienestar emocional y salud mental. </a:t>
            </a:r>
          </a:p>
          <a:p>
            <a:pPr marL="742950" lvl="1" indent="-285750">
              <a:lnSpc>
                <a:spcPct val="100000"/>
              </a:lnSpc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s-ES" sz="1400" dirty="0"/>
              <a:t>Pilar </a:t>
            </a:r>
            <a:r>
              <a:rPr lang="es-ES" sz="1400" dirty="0" err="1"/>
              <a:t>Tembra</a:t>
            </a:r>
            <a:r>
              <a:rPr lang="es-ES" sz="1400" dirty="0">
                <a:effectLst/>
              </a:rPr>
              <a:t>, que se encargará preferentemente del alumnado de Bachillerato. </a:t>
            </a:r>
          </a:p>
          <a:p>
            <a:pPr marL="742950" lvl="1" indent="-28575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s-ES" sz="1400" dirty="0"/>
              <a:t>Y con Pilar García, profesora de Servicios a la Comunidad</a:t>
            </a:r>
          </a:p>
          <a:p>
            <a:pPr marL="204470" indent="0">
              <a:lnSpc>
                <a:spcPct val="100000"/>
              </a:lnSpc>
              <a:buNone/>
            </a:pPr>
            <a:r>
              <a:rPr lang="es-ES" sz="1400" b="1" dirty="0">
                <a:effectLst/>
              </a:rPr>
              <a:t>Programa de bienestar emocional y salud mental</a:t>
            </a:r>
          </a:p>
          <a:p>
            <a:pPr marL="204470" indent="0">
              <a:lnSpc>
                <a:spcPct val="100000"/>
              </a:lnSpc>
              <a:buNone/>
            </a:pPr>
            <a:r>
              <a:rPr lang="es-ES" sz="1400" dirty="0">
                <a:effectLst/>
              </a:rPr>
              <a:t>Se realizarán algunas actividades de carácter preventivo con todo el centro a lo largo de todo el curso y desde diferentes espacios y materias.</a:t>
            </a:r>
          </a:p>
          <a:p>
            <a:pPr marL="204470" indent="0">
              <a:lnSpc>
                <a:spcPct val="100000"/>
              </a:lnSpc>
              <a:buNone/>
            </a:pPr>
            <a:r>
              <a:rPr lang="es-ES" sz="1400" dirty="0"/>
              <a:t>D</a:t>
            </a:r>
            <a:r>
              <a:rPr lang="es-ES" sz="1400" dirty="0">
                <a:effectLst/>
              </a:rPr>
              <a:t>e forma más puntual con los alumnos que puedan requerir una atención más específica. </a:t>
            </a:r>
          </a:p>
          <a:p>
            <a:pPr marL="457200">
              <a:lnSpc>
                <a:spcPct val="100000"/>
              </a:lnSpc>
            </a:pPr>
            <a:r>
              <a:rPr lang="es-ES" sz="1400" b="1" dirty="0">
                <a:effectLst/>
              </a:rPr>
              <a:t>No se trata de hacer terapia, ni sustituye a otros tratamientos que se puedan  necesitar.</a:t>
            </a:r>
          </a:p>
          <a:p>
            <a:pPr marL="457200">
              <a:lnSpc>
                <a:spcPct val="100000"/>
              </a:lnSpc>
            </a:pPr>
            <a:r>
              <a:rPr lang="es-ES" sz="1400" b="1" dirty="0"/>
              <a:t>El Programa </a:t>
            </a:r>
            <a:r>
              <a:rPr lang="es-ES" sz="1400" b="1" dirty="0">
                <a:effectLst/>
              </a:rPr>
              <a:t>es de prevención y detección de situaciones de riesgo.</a:t>
            </a:r>
            <a:endParaRPr lang="es-ES" sz="1400" dirty="0">
              <a:effectLst/>
            </a:endParaRPr>
          </a:p>
          <a:p>
            <a:pPr marL="204470" indent="0">
              <a:lnSpc>
                <a:spcPct val="100000"/>
              </a:lnSpc>
              <a:buNone/>
            </a:pPr>
            <a:r>
              <a:rPr lang="es-ES" sz="1400" dirty="0">
                <a:effectLst/>
              </a:rPr>
              <a:t>También se ofrecerá información de interés para los padres sobre este tema (bienestar emocional y salud mental) a través de la página web del IES.</a:t>
            </a:r>
          </a:p>
          <a:p>
            <a:pPr>
              <a:lnSpc>
                <a:spcPct val="100000"/>
              </a:lnSpc>
            </a:pPr>
            <a:endParaRPr lang="es-ES" sz="1000" dirty="0"/>
          </a:p>
        </p:txBody>
      </p:sp>
      <p:sp>
        <p:nvSpPr>
          <p:cNvPr id="4103" name="Date Placeholder 4">
            <a:extLst>
              <a:ext uri="{FF2B5EF4-FFF2-40B4-BE49-F238E27FC236}">
                <a16:creationId xmlns:a16="http://schemas.microsoft.com/office/drawing/2014/main" id="{69646585-29F6-8DC9-4546-4F9D345EA0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37435" y="7009642"/>
            <a:ext cx="2272908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105" name="Footer Placeholder 5">
            <a:extLst>
              <a:ext uri="{FF2B5EF4-FFF2-40B4-BE49-F238E27FC236}">
                <a16:creationId xmlns:a16="http://schemas.microsoft.com/office/drawing/2014/main" id="{059799A6-F15F-F2AF-3B3B-ACFCDCA88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4107" name="Slide Number Placeholder 6">
            <a:extLst>
              <a:ext uri="{FF2B5EF4-FFF2-40B4-BE49-F238E27FC236}">
                <a16:creationId xmlns:a16="http://schemas.microsoft.com/office/drawing/2014/main" id="{3098DBF0-2FFC-2CFB-B5F2-9CAD550A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2619" y="7009642"/>
            <a:ext cx="589448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fld id="{E30AF5A0-43BB-4336-8627-9123B9144D80}" type="slidenum">
              <a:rPr lang="en-US" dirty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63DE8-50C4-424D-A339-48CC08860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NORMAS DE CONVIVENCIA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BB8FC4-489C-4CBC-81C0-55E584739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726" y="4840491"/>
            <a:ext cx="1420070" cy="13459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" altLang="es-ES" sz="2400" cap="all" spc="165" dirty="0">
              <a:solidFill>
                <a:schemeClr val="tx2"/>
              </a:solidFill>
            </a:endParaRPr>
          </a:p>
          <a:p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FEDAC4B-B7D3-4647-AAE7-F436F0BA1F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28295" y="1837210"/>
            <a:ext cx="4909577" cy="4464496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2400" dirty="0"/>
              <a:t>Reguladas a través del Reglamento de Régimen Interior. (página Web del centro). </a:t>
            </a:r>
          </a:p>
          <a:p>
            <a:pPr lvl="0" algn="just"/>
            <a:r>
              <a:rPr lang="es-ES" sz="2400" dirty="0"/>
              <a:t>Es importante que las conozcan y se hablen  en casa con vuestros hijos. </a:t>
            </a:r>
          </a:p>
          <a:p>
            <a:pPr lvl="0" algn="just"/>
            <a:r>
              <a:rPr lang="es-ES" sz="2400" dirty="0"/>
              <a:t>La puntualidad, el respeto a los compañeros y profesores… hacen que el clima del aula sea positivo y un verdadero lugar de aprendizaje.</a:t>
            </a:r>
          </a:p>
          <a:p>
            <a:pPr algn="just"/>
            <a:r>
              <a:rPr lang="es-ES" sz="2400" dirty="0"/>
              <a:t>La base de la convivencia es el respeto y compañerismo.</a:t>
            </a:r>
          </a:p>
          <a:p>
            <a:endParaRPr lang="es-ES" dirty="0"/>
          </a:p>
        </p:txBody>
      </p:sp>
      <p:pic>
        <p:nvPicPr>
          <p:cNvPr id="2050" name="Picture 2" descr="inclusión scl">
            <a:extLst>
              <a:ext uri="{FF2B5EF4-FFF2-40B4-BE49-F238E27FC236}">
                <a16:creationId xmlns:a16="http://schemas.microsoft.com/office/drawing/2014/main" id="{27758CBF-D3F9-486D-A79E-82EFD395F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879" y="2406274"/>
            <a:ext cx="3107197" cy="310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700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4E75426-4044-4779-92C3-9F1A938E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839" y="610817"/>
            <a:ext cx="8923262" cy="1991587"/>
          </a:xfrm>
        </p:spPr>
        <p:txBody>
          <a:bodyPr/>
          <a:lstStyle/>
          <a:p>
            <a:br>
              <a:rPr lang="es-ES" dirty="0"/>
            </a:br>
            <a:r>
              <a:rPr lang="es-ES" dirty="0"/>
              <a:t>Y nuestra clase</a:t>
            </a:r>
            <a:br>
              <a:rPr lang="es-ES" dirty="0"/>
            </a:br>
            <a:r>
              <a:rPr lang="es-ES" dirty="0"/>
              <a:t> ¿cómo es? </a:t>
            </a:r>
          </a:p>
        </p:txBody>
      </p:sp>
      <p:pic>
        <p:nvPicPr>
          <p:cNvPr id="3074" name="Picture 2" descr="Dibujos de Aula #67927 (Edificios y Arquitectura) para colorear – Páginas  imprimibles gratis">
            <a:extLst>
              <a:ext uri="{FF2B5EF4-FFF2-40B4-BE49-F238E27FC236}">
                <a16:creationId xmlns:a16="http://schemas.microsoft.com/office/drawing/2014/main" id="{CE7467B6-FFCD-412C-9B86-288351879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606" y="2279166"/>
            <a:ext cx="4762648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D9318-301C-4505-BFC4-9553E9DC4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42" y="1016867"/>
            <a:ext cx="9372955" cy="151194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400"/>
              <a:t>Actividades</a:t>
            </a:r>
            <a:br>
              <a:rPr lang="es-ES" sz="3400"/>
            </a:br>
            <a:r>
              <a:rPr lang="es-ES" sz="3400"/>
              <a:t>complementarias y  extra</a:t>
            </a:r>
            <a:br>
              <a:rPr lang="es-ES" sz="3400"/>
            </a:br>
            <a:r>
              <a:rPr lang="es-ES" sz="3400"/>
              <a:t>escolares</a:t>
            </a:r>
          </a:p>
        </p:txBody>
      </p:sp>
      <p:pic>
        <p:nvPicPr>
          <p:cNvPr id="1026" name="Picture 2" descr="Departamento de actividades complementarias y extraescolares | IES SAN  SEBASTIÁN DE LA GOMERA">
            <a:extLst>
              <a:ext uri="{FF2B5EF4-FFF2-40B4-BE49-F238E27FC236}">
                <a16:creationId xmlns:a16="http://schemas.microsoft.com/office/drawing/2014/main" id="{42E3E7FD-F984-4CBA-A4E6-DBA798664A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r="-2" b="7850"/>
          <a:stretch/>
        </p:blipFill>
        <p:spPr bwMode="auto">
          <a:xfrm>
            <a:off x="614242" y="2528808"/>
            <a:ext cx="9372955" cy="400979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3" name="Footer Placeholder 4">
            <a:extLst>
              <a:ext uri="{FF2B5EF4-FFF2-40B4-BE49-F238E27FC236}">
                <a16:creationId xmlns:a16="http://schemas.microsoft.com/office/drawing/2014/main" id="{E2A1DB91-A981-7F84-72A6-C03ED87D3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135664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30822-583D-4B73-9564-C67D14A1F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42" y="1016867"/>
            <a:ext cx="9372955" cy="1243856"/>
          </a:xfrm>
        </p:spPr>
        <p:txBody>
          <a:bodyPr anchor="t">
            <a:normAutofit/>
          </a:bodyPr>
          <a:lstStyle/>
          <a:p>
            <a:r>
              <a:rPr lang="es-ES" dirty="0"/>
              <a:t>¿CÓMO PODEIS COLABORAR?</a:t>
            </a:r>
          </a:p>
        </p:txBody>
      </p:sp>
      <p:pic>
        <p:nvPicPr>
          <p:cNvPr id="4100" name="Picture 4" descr="Consejos para entenderse y colaborar con los profesores - Padres - Dibujos .net">
            <a:extLst>
              <a:ext uri="{FF2B5EF4-FFF2-40B4-BE49-F238E27FC236}">
                <a16:creationId xmlns:a16="http://schemas.microsoft.com/office/drawing/2014/main" id="{F72C9178-2578-48A4-B16F-7ED3C5992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313" y="3252331"/>
            <a:ext cx="3318229" cy="242980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E340AC-E58A-48E3-923C-213540046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896" y="1887670"/>
            <a:ext cx="5559300" cy="493715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s-ES" dirty="0"/>
              <a:t>Ayudando a organizar el tiempo de estudio, ocio, actividades extraescolares.</a:t>
            </a:r>
          </a:p>
          <a:p>
            <a:pPr>
              <a:lnSpc>
                <a:spcPct val="100000"/>
              </a:lnSpc>
            </a:pPr>
            <a:r>
              <a:rPr lang="es-ES" dirty="0"/>
              <a:t>Escuchando y preguntando a vuestros hijos sobre cómo le va en el instituto, asignaturas, amigos, tiempo de estudio, exámenes... SI A VOSOTROS OS IMPORTA PARA ELLOS TAMBIÉN SERÁ IMPORTANTE.</a:t>
            </a:r>
          </a:p>
          <a:p>
            <a:pPr>
              <a:lnSpc>
                <a:spcPct val="100000"/>
              </a:lnSpc>
            </a:pPr>
            <a:r>
              <a:rPr lang="es-ES" dirty="0"/>
              <a:t>Animándole y reforzando su esfuerzo.</a:t>
            </a:r>
          </a:p>
          <a:p>
            <a:pPr>
              <a:lnSpc>
                <a:spcPct val="100000"/>
              </a:lnSpc>
            </a:pPr>
            <a:r>
              <a:rPr lang="es-ES" dirty="0"/>
              <a:t>Tratando de hacer un buen intercambio de información con el tutor. Ante cualquier problema, tratemos de aclararlo  y busquemos soluciones conjuntas.</a:t>
            </a:r>
          </a:p>
        </p:txBody>
      </p:sp>
      <p:sp>
        <p:nvSpPr>
          <p:cNvPr id="4107" name="Footer Placeholder 5">
            <a:extLst>
              <a:ext uri="{FF2B5EF4-FFF2-40B4-BE49-F238E27FC236}">
                <a16:creationId xmlns:a16="http://schemas.microsoft.com/office/drawing/2014/main" id="{4D7594D2-5FF5-950B-2F2B-B6CA06CD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500722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CBEAE5-8BE9-45FB-9DA1-F2FEE9CC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313" y="1024644"/>
            <a:ext cx="9328015" cy="839809"/>
          </a:xfrm>
        </p:spPr>
        <p:txBody>
          <a:bodyPr anchor="t">
            <a:normAutofit/>
          </a:bodyPr>
          <a:lstStyle/>
          <a:p>
            <a:r>
              <a:rPr lang="es-ES" dirty="0"/>
              <a:t>Otros temas de interés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C5512C-F34B-4A9E-85E6-24DFE9FC8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172" y="2762542"/>
            <a:ext cx="4630859" cy="3775665"/>
          </a:xfrm>
        </p:spPr>
        <p:txBody>
          <a:bodyPr>
            <a:normAutofit/>
          </a:bodyPr>
          <a:lstStyle/>
          <a:p>
            <a:r>
              <a:rPr lang="es-ES" dirty="0"/>
              <a:t>Asistencia a clase </a:t>
            </a:r>
          </a:p>
          <a:p>
            <a:r>
              <a:rPr lang="es-ES" dirty="0"/>
              <a:t>Permanencia en el centro </a:t>
            </a:r>
          </a:p>
          <a:p>
            <a:r>
              <a:rPr lang="es-ES" dirty="0"/>
              <a:t>¿Y, si tiene que faltar alguna hora?</a:t>
            </a:r>
          </a:p>
          <a:p>
            <a:r>
              <a:rPr lang="es-ES" dirty="0"/>
              <a:t>Justificación de faltas</a:t>
            </a:r>
          </a:p>
          <a:p>
            <a:r>
              <a:rPr lang="es-ES" dirty="0"/>
              <a:t>Uso del móvil en el centro </a:t>
            </a:r>
          </a:p>
          <a:p>
            <a:r>
              <a:rPr lang="es-ES" dirty="0"/>
              <a:t>Administración de medicamentos…</a:t>
            </a:r>
          </a:p>
          <a:p>
            <a:endParaRPr lang="es-ES" dirty="0"/>
          </a:p>
        </p:txBody>
      </p:sp>
      <p:pic>
        <p:nvPicPr>
          <p:cNvPr id="5122" name="Picture 2" descr="Los dibujos de miscelanea de Senén Olano">
            <a:extLst>
              <a:ext uri="{FF2B5EF4-FFF2-40B4-BE49-F238E27FC236}">
                <a16:creationId xmlns:a16="http://schemas.microsoft.com/office/drawing/2014/main" id="{09F5653F-8927-4587-B3F7-D00496030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21" b="1"/>
          <a:stretch/>
        </p:blipFill>
        <p:spPr bwMode="auto">
          <a:xfrm>
            <a:off x="5411123" y="2762542"/>
            <a:ext cx="4544063" cy="377566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133" name="Footer Placeholder 7">
            <a:extLst>
              <a:ext uri="{FF2B5EF4-FFF2-40B4-BE49-F238E27FC236}">
                <a16:creationId xmlns:a16="http://schemas.microsoft.com/office/drawing/2014/main" id="{E3C42422-B0E5-001C-79FD-125572EFC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241693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17AE7-ED86-4802-85D8-D92BCE251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313" y="1024644"/>
            <a:ext cx="9328015" cy="839809"/>
          </a:xfrm>
        </p:spPr>
        <p:txBody>
          <a:bodyPr anchor="t">
            <a:normAutofit/>
          </a:bodyPr>
          <a:lstStyle/>
          <a:p>
            <a:r>
              <a:rPr lang="es-ES" dirty="0"/>
              <a:t>Para contactar con nosotros</a:t>
            </a:r>
          </a:p>
        </p:txBody>
      </p:sp>
      <p:pic>
        <p:nvPicPr>
          <p:cNvPr id="6146" name="Picture 2" descr="Dibujo A Mano El Teléfono Inteligente Con El Concepto De Medios De  Comunicación Social Fotos, Retratos, Imágenes Y Fotografía De Archivo  Libres De Derecho. Image 26190345.">
            <a:extLst>
              <a:ext uri="{FF2B5EF4-FFF2-40B4-BE49-F238E27FC236}">
                <a16:creationId xmlns:a16="http://schemas.microsoft.com/office/drawing/2014/main" id="{E54EC0BC-0A33-46C7-9E85-456CC01AB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167" y="2762542"/>
            <a:ext cx="4206869" cy="377566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056DC3-1043-4AA9-8A15-C0FEDEFA5A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1123" y="2762542"/>
            <a:ext cx="4544063" cy="377566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ES" dirty="0"/>
              <a:t>Información relevante, profesorado, avisos, convocatorias, becas, actividades, estarán disponibles en </a:t>
            </a:r>
            <a:r>
              <a:rPr lang="es-ES" b="1" dirty="0"/>
              <a:t>la WEB del IES</a:t>
            </a:r>
            <a:r>
              <a:rPr lang="es-ES" dirty="0"/>
              <a:t>: </a:t>
            </a:r>
            <a:r>
              <a:rPr lang="es-ES" u="sng" dirty="0">
                <a:hlinkClick r:id="rId3"/>
              </a:rPr>
              <a:t>http://www.luciademedrano.es/</a:t>
            </a:r>
            <a:endParaRPr lang="es-ES"/>
          </a:p>
          <a:p>
            <a:pPr marL="0" indent="0">
              <a:lnSpc>
                <a:spcPct val="100000"/>
              </a:lnSpc>
              <a:buNone/>
            </a:pPr>
            <a:endParaRPr lang="es-ES"/>
          </a:p>
          <a:p>
            <a:pPr lvl="0">
              <a:lnSpc>
                <a:spcPct val="100000"/>
              </a:lnSpc>
            </a:pPr>
            <a:r>
              <a:rPr lang="es-ES" dirty="0"/>
              <a:t>Para dar algún recado a sus hijos o para ser atendidos por el tutor/equipo directivo/el departamento de orientación, pueden solicitar hora llamando al </a:t>
            </a:r>
            <a:r>
              <a:rPr lang="es-ES" b="1" dirty="0"/>
              <a:t>teléfono 923 23 06 25.</a:t>
            </a:r>
            <a:endParaRPr lang="es-ES"/>
          </a:p>
          <a:p>
            <a:pPr marL="0" indent="0">
              <a:lnSpc>
                <a:spcPct val="100000"/>
              </a:lnSpc>
              <a:buNone/>
            </a:pPr>
            <a:endParaRPr lang="es-ES"/>
          </a:p>
        </p:txBody>
      </p:sp>
      <p:sp>
        <p:nvSpPr>
          <p:cNvPr id="6170" name="Footer Placeholder 7">
            <a:extLst>
              <a:ext uri="{FF2B5EF4-FFF2-40B4-BE49-F238E27FC236}">
                <a16:creationId xmlns:a16="http://schemas.microsoft.com/office/drawing/2014/main" id="{910EF866-8E0E-644D-EE74-F40DB8094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511344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0F16E-3383-4ADB-B406-D927FF3B8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799" y="1176444"/>
            <a:ext cx="4533100" cy="145293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200"/>
              <a:t>Dudas, preguntas, aclaraciones…</a:t>
            </a:r>
          </a:p>
        </p:txBody>
      </p:sp>
      <p:pic>
        <p:nvPicPr>
          <p:cNvPr id="4" name="Imagen 3" descr="pregunta.jpg">
            <a:extLst>
              <a:ext uri="{FF2B5EF4-FFF2-40B4-BE49-F238E27FC236}">
                <a16:creationId xmlns:a16="http://schemas.microsoft.com/office/drawing/2014/main" id="{7694FD7E-BF5E-4C59-A0BD-DE5068E68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5921" y="1176444"/>
            <a:ext cx="4335482" cy="52711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207858-B22F-48D6-A22A-3D072AC61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799" y="3997449"/>
            <a:ext cx="5289584" cy="24747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cap="all" spc="165" dirty="0"/>
          </a:p>
          <a:p>
            <a:pPr marL="0" indent="0">
              <a:buNone/>
            </a:pPr>
            <a:r>
              <a:rPr lang="es-ES" cap="all" spc="165" dirty="0"/>
              <a:t>Gracias por LA atención</a:t>
            </a:r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1E237BFD-DE8F-1912-DE9F-CD12E3B3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171" y="7009642"/>
            <a:ext cx="3979946" cy="40265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329960703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VTI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hronicleVTI">
      <a:majorFont>
        <a:latin typeface="Univers Condensed"/>
        <a:ea typeface=""/>
        <a:cs typeface=""/>
      </a:majorFont>
      <a:minorFont>
        <a:latin typeface="Calisto MT" panose="02040603050505030304"/>
        <a:ea typeface=""/>
        <a:cs typeface=""/>
      </a:minorFont>
    </a:fontScheme>
    <a:fmtScheme name="Chronicl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34FD3B1-53CD-4A5C-943C-C44DFF248C3E}" vid="{19A790DA-2E4D-4134-98A6-7DECB1A1B842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DFF574DC740C74E82B78157DBAF91DE" ma:contentTypeVersion="12" ma:contentTypeDescription="Crear nuevo documento." ma:contentTypeScope="" ma:versionID="c2c4cb2c46cd34e560c143ddb84c1fa6">
  <xsd:schema xmlns:xsd="http://www.w3.org/2001/XMLSchema" xmlns:xs="http://www.w3.org/2001/XMLSchema" xmlns:p="http://schemas.microsoft.com/office/2006/metadata/properties" xmlns:ns3="7d775e6b-93cc-495e-846b-278a86de72d1" xmlns:ns4="cbf58e96-e86a-4c34-9d18-c3b477f3a821" targetNamespace="http://schemas.microsoft.com/office/2006/metadata/properties" ma:root="true" ma:fieldsID="6170eab524a164a92f5d5f675be45832" ns3:_="" ns4:_="">
    <xsd:import namespace="7d775e6b-93cc-495e-846b-278a86de72d1"/>
    <xsd:import namespace="cbf58e96-e86a-4c34-9d18-c3b477f3a82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775e6b-93cc-495e-846b-278a86de72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f58e96-e86a-4c34-9d18-c3b477f3a8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F1FAC4-D355-4A6D-B620-18CB8B87A05C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cbf58e96-e86a-4c34-9d18-c3b477f3a821"/>
    <ds:schemaRef ds:uri="http://purl.org/dc/terms/"/>
    <ds:schemaRef ds:uri="7d775e6b-93cc-495e-846b-278a86de72d1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C254D8F-9669-4E7A-AC34-8834863DBA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7B9EFD-1B29-4237-AAE8-4374A9F30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775e6b-93cc-495e-846b-278a86de72d1"/>
    <ds:schemaRef ds:uri="cbf58e96-e86a-4c34-9d18-c3b477f3a8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2070</TotalTime>
  <Words>1122</Words>
  <Application>Microsoft Macintosh PowerPoint</Application>
  <PresentationFormat>Personalizado</PresentationFormat>
  <Paragraphs>117</Paragraphs>
  <Slides>19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Calisto MT</vt:lpstr>
      <vt:lpstr>Garamond</vt:lpstr>
      <vt:lpstr>Helvetica</vt:lpstr>
      <vt:lpstr>Symbol</vt:lpstr>
      <vt:lpstr>Times New Roman</vt:lpstr>
      <vt:lpstr>Univers Condensed</vt:lpstr>
      <vt:lpstr>Wingdings</vt:lpstr>
      <vt:lpstr>ChronicleVTI</vt:lpstr>
      <vt:lpstr>Presentación de PowerPoint</vt:lpstr>
      <vt:lpstr>¿De qué vamos a hablar?</vt:lpstr>
      <vt:lpstr>¿QUÉ CLASES TIENEN?</vt:lpstr>
      <vt:lpstr>Áreas y profesorado</vt:lpstr>
      <vt:lpstr>Presentación de PowerPoint</vt:lpstr>
      <vt:lpstr>Presentación de PowerPoint</vt:lpstr>
      <vt:lpstr>STILUS FAMILIA</vt:lpstr>
      <vt:lpstr>STILUS</vt:lpstr>
      <vt:lpstr>Presentación de PowerPoint</vt:lpstr>
      <vt:lpstr>Plan de acción tutorial </vt:lpstr>
      <vt:lpstr>Planes de centro</vt:lpstr>
      <vt:lpstr>DEPARTAMENTO DE ORIENTACIÓN   </vt:lpstr>
      <vt:lpstr>NORMAS DE CONVIVENCIA</vt:lpstr>
      <vt:lpstr> Y nuestra clase  ¿cómo es? </vt:lpstr>
      <vt:lpstr>Actividades complementarias y  extra escolares</vt:lpstr>
      <vt:lpstr>¿CÓMO PODEIS COLABORAR?</vt:lpstr>
      <vt:lpstr>Otros temas de interés</vt:lpstr>
      <vt:lpstr>Para contactar con nosotros</vt:lpstr>
      <vt:lpstr>Dudas, preguntas, aclaraciones…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ROCIO MARTIN MARTIN</cp:lastModifiedBy>
  <cp:revision>291</cp:revision>
  <dcterms:created xsi:type="dcterms:W3CDTF">2012-01-03T11:38:56Z</dcterms:created>
  <dcterms:modified xsi:type="dcterms:W3CDTF">2025-10-15T11:02:57Z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0x010100ADFF574DC740C74E82B78157DBAF91DE</vt:lpwstr>
  </property>
</Properties>
</file>