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ANCHEZ GUTIERREZ" userId="d3991335-846f-4930-830e-868b679bef93" providerId="ADAL" clId="{F6C7720E-BFE0-40DF-AC61-0F48B8999346}"/>
    <pc:docChg chg="undo custSel modSld">
      <pc:chgData name="MARIA SANCHEZ GUTIERREZ" userId="d3991335-846f-4930-830e-868b679bef93" providerId="ADAL" clId="{F6C7720E-BFE0-40DF-AC61-0F48B8999346}" dt="2026-10-08T07:24:58.179" v="129" actId="20577"/>
      <pc:docMkLst>
        <pc:docMk/>
      </pc:docMkLst>
      <pc:sldChg chg="addSp delSp modSp mod">
        <pc:chgData name="MARIA SANCHEZ GUTIERREZ" userId="d3991335-846f-4930-830e-868b679bef93" providerId="ADAL" clId="{F6C7720E-BFE0-40DF-AC61-0F48B8999346}" dt="2026-10-08T07:19:31.056" v="20" actId="1076"/>
        <pc:sldMkLst>
          <pc:docMk/>
          <pc:sldMk cId="0" sldId="256"/>
        </pc:sldMkLst>
        <pc:spChg chg="add del">
          <ac:chgData name="MARIA SANCHEZ GUTIERREZ" userId="d3991335-846f-4930-830e-868b679bef93" providerId="ADAL" clId="{F6C7720E-BFE0-40DF-AC61-0F48B8999346}" dt="2026-10-08T07:18:30.065" v="7"/>
          <ac:spMkLst>
            <pc:docMk/>
            <pc:sldMk cId="0" sldId="256"/>
            <ac:spMk id="9" creationId="{17B28BE1-3A28-46D2-BDAC-EFCE87C0EDB9}"/>
          </ac:spMkLst>
        </pc:spChg>
        <pc:spChg chg="add del">
          <ac:chgData name="MARIA SANCHEZ GUTIERREZ" userId="d3991335-846f-4930-830e-868b679bef93" providerId="ADAL" clId="{F6C7720E-BFE0-40DF-AC61-0F48B8999346}" dt="2026-10-08T07:18:31.827" v="9"/>
          <ac:spMkLst>
            <pc:docMk/>
            <pc:sldMk cId="0" sldId="256"/>
            <ac:spMk id="10" creationId="{CD0C95D5-B862-455B-AB8C-E0EC1EA7E09F}"/>
          </ac:spMkLst>
        </pc:spChg>
        <pc:picChg chg="add del mod">
          <ac:chgData name="MARIA SANCHEZ GUTIERREZ" userId="d3991335-846f-4930-830e-868b679bef93" providerId="ADAL" clId="{F6C7720E-BFE0-40DF-AC61-0F48B8999346}" dt="2026-10-08T07:17:00.764" v="5" actId="21"/>
          <ac:picMkLst>
            <pc:docMk/>
            <pc:sldMk cId="0" sldId="256"/>
            <ac:picMk id="8" creationId="{A27E6D40-DF84-499C-9AAC-46C978E50CF7}"/>
          </ac:picMkLst>
        </pc:picChg>
        <pc:picChg chg="add del mod">
          <ac:chgData name="MARIA SANCHEZ GUTIERREZ" userId="d3991335-846f-4930-830e-868b679bef93" providerId="ADAL" clId="{F6C7720E-BFE0-40DF-AC61-0F48B8999346}" dt="2026-10-08T07:18:47.878" v="15" actId="21"/>
          <ac:picMkLst>
            <pc:docMk/>
            <pc:sldMk cId="0" sldId="256"/>
            <ac:picMk id="11" creationId="{E6D43856-9951-47ED-B599-0A96BAA03094}"/>
          </ac:picMkLst>
        </pc:picChg>
        <pc:picChg chg="add mod">
          <ac:chgData name="MARIA SANCHEZ GUTIERREZ" userId="d3991335-846f-4930-830e-868b679bef93" providerId="ADAL" clId="{F6C7720E-BFE0-40DF-AC61-0F48B8999346}" dt="2026-10-08T07:19:31.056" v="20" actId="1076"/>
          <ac:picMkLst>
            <pc:docMk/>
            <pc:sldMk cId="0" sldId="256"/>
            <ac:picMk id="13" creationId="{D3CA62CE-BFD7-45E5-ADA4-3B460564E740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0:03.136" v="24" actId="255"/>
        <pc:sldMkLst>
          <pc:docMk/>
          <pc:sldMk cId="0" sldId="257"/>
        </pc:sldMkLst>
        <pc:spChg chg="mod">
          <ac:chgData name="MARIA SANCHEZ GUTIERREZ" userId="d3991335-846f-4930-830e-868b679bef93" providerId="ADAL" clId="{F6C7720E-BFE0-40DF-AC61-0F48B8999346}" dt="2026-10-08T07:20:03.136" v="24" actId="255"/>
          <ac:spMkLst>
            <pc:docMk/>
            <pc:sldMk cId="0" sldId="257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19:52.864" v="23" actId="1076"/>
          <ac:picMkLst>
            <pc:docMk/>
            <pc:sldMk cId="0" sldId="257"/>
            <ac:picMk id="8" creationId="{343CAA81-C3EC-489D-A3DD-6C694D85FA56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0:30.625" v="34" actId="255"/>
        <pc:sldMkLst>
          <pc:docMk/>
          <pc:sldMk cId="0" sldId="258"/>
        </pc:sldMkLst>
        <pc:spChg chg="mod">
          <ac:chgData name="MARIA SANCHEZ GUTIERREZ" userId="d3991335-846f-4930-830e-868b679bef93" providerId="ADAL" clId="{F6C7720E-BFE0-40DF-AC61-0F48B8999346}" dt="2026-10-08T07:20:30.625" v="34" actId="255"/>
          <ac:spMkLst>
            <pc:docMk/>
            <pc:sldMk cId="0" sldId="258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0:25.064" v="33" actId="1076"/>
          <ac:picMkLst>
            <pc:docMk/>
            <pc:sldMk cId="0" sldId="258"/>
            <ac:picMk id="7" creationId="{48B90D45-C80B-4227-8AE7-8CE45B959EE5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0:59.419" v="40" actId="1076"/>
        <pc:sldMkLst>
          <pc:docMk/>
          <pc:sldMk cId="0" sldId="259"/>
        </pc:sldMkLst>
        <pc:spChg chg="mod">
          <ac:chgData name="MARIA SANCHEZ GUTIERREZ" userId="d3991335-846f-4930-830e-868b679bef93" providerId="ADAL" clId="{F6C7720E-BFE0-40DF-AC61-0F48B8999346}" dt="2026-10-08T07:20:48.882" v="37" actId="255"/>
          <ac:spMkLst>
            <pc:docMk/>
            <pc:sldMk cId="0" sldId="259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0:59.419" v="40" actId="1076"/>
          <ac:picMkLst>
            <pc:docMk/>
            <pc:sldMk cId="0" sldId="259"/>
            <ac:picMk id="7" creationId="{A0D38ADE-6139-49C4-BDED-9A5EE7B64F61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1:21.328" v="46" actId="1076"/>
        <pc:sldMkLst>
          <pc:docMk/>
          <pc:sldMk cId="0" sldId="260"/>
        </pc:sldMkLst>
        <pc:spChg chg="mod">
          <ac:chgData name="MARIA SANCHEZ GUTIERREZ" userId="d3991335-846f-4930-830e-868b679bef93" providerId="ADAL" clId="{F6C7720E-BFE0-40DF-AC61-0F48B8999346}" dt="2026-10-08T07:21:09.712" v="41" actId="255"/>
          <ac:spMkLst>
            <pc:docMk/>
            <pc:sldMk cId="0" sldId="260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1:21.328" v="46" actId="1076"/>
          <ac:picMkLst>
            <pc:docMk/>
            <pc:sldMk cId="0" sldId="260"/>
            <ac:picMk id="8" creationId="{1617D6B8-99BE-4633-B83B-B4E780720294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1:42.069" v="50" actId="1076"/>
        <pc:sldMkLst>
          <pc:docMk/>
          <pc:sldMk cId="0" sldId="261"/>
        </pc:sldMkLst>
        <pc:spChg chg="mod">
          <ac:chgData name="MARIA SANCHEZ GUTIERREZ" userId="d3991335-846f-4930-830e-868b679bef93" providerId="ADAL" clId="{F6C7720E-BFE0-40DF-AC61-0F48B8999346}" dt="2026-10-08T07:21:29.750" v="47" actId="255"/>
          <ac:spMkLst>
            <pc:docMk/>
            <pc:sldMk cId="0" sldId="261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1:42.069" v="50" actId="1076"/>
          <ac:picMkLst>
            <pc:docMk/>
            <pc:sldMk cId="0" sldId="261"/>
            <ac:picMk id="9" creationId="{D05429DB-D0D8-4E52-A5C1-376D58908B7E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2:11.419" v="56" actId="1076"/>
        <pc:sldMkLst>
          <pc:docMk/>
          <pc:sldMk cId="0" sldId="262"/>
        </pc:sldMkLst>
        <pc:spChg chg="mod">
          <ac:chgData name="MARIA SANCHEZ GUTIERREZ" userId="d3991335-846f-4930-830e-868b679bef93" providerId="ADAL" clId="{F6C7720E-BFE0-40DF-AC61-0F48B8999346}" dt="2026-10-08T07:21:59.255" v="51" actId="255"/>
          <ac:spMkLst>
            <pc:docMk/>
            <pc:sldMk cId="0" sldId="262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2:11.419" v="56" actId="1076"/>
          <ac:picMkLst>
            <pc:docMk/>
            <pc:sldMk cId="0" sldId="262"/>
            <ac:picMk id="9" creationId="{104CBCA0-777B-4345-917B-A5541CE6BA31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2:42.208" v="64" actId="1076"/>
        <pc:sldMkLst>
          <pc:docMk/>
          <pc:sldMk cId="0" sldId="263"/>
        </pc:sldMkLst>
        <pc:spChg chg="mod">
          <ac:chgData name="MARIA SANCHEZ GUTIERREZ" userId="d3991335-846f-4930-830e-868b679bef93" providerId="ADAL" clId="{F6C7720E-BFE0-40DF-AC61-0F48B8999346}" dt="2026-10-08T07:22:39.712" v="63" actId="255"/>
          <ac:spMkLst>
            <pc:docMk/>
            <pc:sldMk cId="0" sldId="263"/>
            <ac:spMk id="2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2:42.208" v="64" actId="1076"/>
          <ac:picMkLst>
            <pc:docMk/>
            <pc:sldMk cId="0" sldId="263"/>
            <ac:picMk id="9" creationId="{9D02E5EB-5FA4-4D92-ADD7-474860EB9286}"/>
          </ac:picMkLst>
        </pc:picChg>
      </pc:sldChg>
      <pc:sldChg chg="addSp delSp modSp mod">
        <pc:chgData name="MARIA SANCHEZ GUTIERREZ" userId="d3991335-846f-4930-830e-868b679bef93" providerId="ADAL" clId="{F6C7720E-BFE0-40DF-AC61-0F48B8999346}" dt="2026-10-08T07:23:48.069" v="83" actId="1076"/>
        <pc:sldMkLst>
          <pc:docMk/>
          <pc:sldMk cId="0" sldId="264"/>
        </pc:sldMkLst>
        <pc:spChg chg="mod">
          <ac:chgData name="MARIA SANCHEZ GUTIERREZ" userId="d3991335-846f-4930-830e-868b679bef93" providerId="ADAL" clId="{F6C7720E-BFE0-40DF-AC61-0F48B8999346}" dt="2026-10-08T07:23:39.696" v="81" actId="120"/>
          <ac:spMkLst>
            <pc:docMk/>
            <pc:sldMk cId="0" sldId="264"/>
            <ac:spMk id="2" creationId="{00000000-0000-0000-0000-000000000000}"/>
          </ac:spMkLst>
        </pc:spChg>
        <pc:spChg chg="add del">
          <ac:chgData name="MARIA SANCHEZ GUTIERREZ" userId="d3991335-846f-4930-830e-868b679bef93" providerId="ADAL" clId="{F6C7720E-BFE0-40DF-AC61-0F48B8999346}" dt="2026-10-08T07:23:12.054" v="74" actId="22"/>
          <ac:spMkLst>
            <pc:docMk/>
            <pc:sldMk cId="0" sldId="264"/>
            <ac:spMk id="9" creationId="{6F989EA0-FEF6-4A0D-B998-0EF40D699CB8}"/>
          </ac:spMkLst>
        </pc:spChg>
        <pc:picChg chg="add mod">
          <ac:chgData name="MARIA SANCHEZ GUTIERREZ" userId="d3991335-846f-4930-830e-868b679bef93" providerId="ADAL" clId="{F6C7720E-BFE0-40DF-AC61-0F48B8999346}" dt="2026-10-08T07:23:48.069" v="83" actId="1076"/>
          <ac:picMkLst>
            <pc:docMk/>
            <pc:sldMk cId="0" sldId="264"/>
            <ac:picMk id="7" creationId="{D1108F9C-59E0-43E2-A61E-188618459277}"/>
          </ac:picMkLst>
        </pc:picChg>
      </pc:sldChg>
      <pc:sldChg chg="addSp modSp mod">
        <pc:chgData name="MARIA SANCHEZ GUTIERREZ" userId="d3991335-846f-4930-830e-868b679bef93" providerId="ADAL" clId="{F6C7720E-BFE0-40DF-AC61-0F48B8999346}" dt="2026-10-08T07:24:58.179" v="129" actId="20577"/>
        <pc:sldMkLst>
          <pc:docMk/>
          <pc:sldMk cId="0" sldId="265"/>
        </pc:sldMkLst>
        <pc:spChg chg="mod">
          <ac:chgData name="MARIA SANCHEZ GUTIERREZ" userId="d3991335-846f-4930-830e-868b679bef93" providerId="ADAL" clId="{F6C7720E-BFE0-40DF-AC61-0F48B8999346}" dt="2026-10-08T07:24:00.656" v="84" actId="255"/>
          <ac:spMkLst>
            <pc:docMk/>
            <pc:sldMk cId="0" sldId="265"/>
            <ac:spMk id="2" creationId="{00000000-0000-0000-0000-000000000000}"/>
          </ac:spMkLst>
        </pc:spChg>
        <pc:spChg chg="mod">
          <ac:chgData name="MARIA SANCHEZ GUTIERREZ" userId="d3991335-846f-4930-830e-868b679bef93" providerId="ADAL" clId="{F6C7720E-BFE0-40DF-AC61-0F48B8999346}" dt="2026-10-08T07:24:58.179" v="129" actId="20577"/>
          <ac:spMkLst>
            <pc:docMk/>
            <pc:sldMk cId="0" sldId="265"/>
            <ac:spMk id="5" creationId="{00000000-0000-0000-0000-000000000000}"/>
          </ac:spMkLst>
        </pc:spChg>
        <pc:picChg chg="add mod">
          <ac:chgData name="MARIA SANCHEZ GUTIERREZ" userId="d3991335-846f-4930-830e-868b679bef93" providerId="ADAL" clId="{F6C7720E-BFE0-40DF-AC61-0F48B8999346}" dt="2026-10-08T07:24:09.052" v="88" actId="14100"/>
          <ac:picMkLst>
            <pc:docMk/>
            <pc:sldMk cId="0" sldId="265"/>
            <ac:picMk id="7" creationId="{B4E34890-947C-4BD5-BD49-DFFDFC3D49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74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Dar una bienvenida cordial a las familias del grupo en nombre del equipo docente de ESO.</a:t>
            </a:r>
          </a:p>
          <a:p>
            <a:r>
              <a:t>- Explicar el objetivo de la reunión: establecer una alianza de trabajo estrecha familia-colegio.</a:t>
            </a:r>
          </a:p>
          <a:p>
            <a:r>
              <a:t>- Resaltar que el éxito académico y emocional de los alumnos requiere coherencia y comunicación fluida.</a:t>
            </a:r>
          </a:p>
          <a:p>
            <a:r>
              <a:t>- Presentar brevemente el orden del día: normas clave, rutinas, agenda, y plataformas de seguimiento digital.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Subrayar a las familias que la agenda no es un mero cuaderno, sino una herramienta clave de autonomía personal.</a:t>
            </a:r>
          </a:p>
          <a:p>
            <a:r>
              <a:t>- Pedir a los progenitores que establezcan la rutina de revisarla cada tarde, especialmente en 1.º y 2.º de ESO.</a:t>
            </a:r>
          </a:p>
          <a:p>
            <a:r>
              <a:t>- Recordar que el centro regala la agenda a 1.º y 2.º y que cuidarla es parte de su responsabilidad.</a:t>
            </a:r>
          </a:p>
          <a:p>
            <a:r>
              <a:t>- Indicar que cualquier nota escrita por un docente en la agenda debe ser firmada por los padres en señal de enterado.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Informar con total firmeza y claridad sobre la estricta aplicación del Art. 57 del RRI.</a:t>
            </a:r>
          </a:p>
          <a:p>
            <a:r>
              <a:t>- Subrayar que todo el equipo docente tiene indicación expresa de no ser flexible en este aspecto.</a:t>
            </a:r>
          </a:p>
          <a:p>
            <a:r>
              <a:t>- Aclarar que en 1.º y 2.º no hay excepciones docentes, y en 3.º/4.º solo cuando el profesor lo solicite previamente.</a:t>
            </a:r>
          </a:p>
          <a:p>
            <a:r>
              <a:t>- Evitar que las familias llamen a los móviles de sus hijos durante el horario lectivo; para urgencias deben llamar a Secretaría o Conserjería.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Explicar con precisión la diferencia de normativas entre ambos ciclos para evitar malentendidos.</a:t>
            </a:r>
          </a:p>
          <a:p>
            <a:r>
              <a:t>- Recordar a las familias de 1.º y 2.º que no llamen por teléfono para que su hijo salga solo a una consulta médica; deben personarse a recogerlo.</a:t>
            </a:r>
          </a:p>
          <a:p>
            <a:r>
              <a:t>- Recordar a las familias de 3.º y 4.º que deben firmar y devolver la autorización de recreos y 1.ª/6.ª hora en los primeros días lectivos si desean que hagan uso de esa opción.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Explicar el carácter gradual y educativo del régimen disciplinario.</a:t>
            </a:r>
          </a:p>
          <a:p>
            <a:r>
              <a:t>- Dejar claro quién se comunica con la familia en cada fase: 1.º profesor implicado, 2.º tutor/a, 3.º Jefatura de Estudios.</a:t>
            </a:r>
          </a:p>
          <a:p>
            <a:r>
              <a:t>- Indicar que Jefatura mantiene siempre informado al tutor/a de cualquier incidencia del grupo.</a:t>
            </a:r>
          </a:p>
          <a:p>
            <a:r>
              <a:t>- Subrayar que el objetivo no es castigar, sino cortar conductas disruptivas antes de que deriven en sanción grave.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Recordar que en la ESO la escolarización es obligatoria y el control de asistencia es un requerimiento legal.</a:t>
            </a:r>
          </a:p>
          <a:p>
            <a:r>
              <a:t>- Insistir en el plazo de 3 días para entregar el documento en conserjería o tramitarlo por Stilus Familias.</a:t>
            </a:r>
          </a:p>
          <a:p>
            <a:r>
              <a:t>- Explicar que una simple llamada o aviso verbal no sustituye la justificación formal con documento médico/oficial.</a:t>
            </a:r>
          </a:p>
          <a:p>
            <a:r>
              <a:t>- Recalcar la importancia de la puntualidad: los retrasos reiterados también se computan e informan.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Recordar que cada progenitor tiene su propia cuenta personal e independiente en el Portal de Educación.</a:t>
            </a:r>
          </a:p>
          <a:p>
            <a:r>
              <a:t>- Explicar qué hacer si olvidan la contraseña: pulsar 'No recuerdo mis datos de acceso' en la pantalla de inicio de Educacyl.</a:t>
            </a:r>
          </a:p>
          <a:p>
            <a:r>
              <a:t>- Indicar que quienes tengan más de un hijo escolarizado deben seleccionar la matrícula correspondiente al entrar.</a:t>
            </a:r>
          </a:p>
          <a:p>
            <a:r>
              <a:t>- Recomendar entrar con frecuencia para familiarizarse con el entorno.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Destacar que la solicitud de tutoría mediante Stilus es el canal más eficiente porque permite fijar la cita formalmente.</a:t>
            </a:r>
          </a:p>
          <a:p>
            <a:r>
              <a:t>- Explicar la importancia de seleccionar el motivo adecuado (Rendimiento, Comportamiento u Orientación) para que el tutor prepare la información previa con el equipo docente.</a:t>
            </a:r>
          </a:p>
          <a:p>
            <a:r>
              <a:t>- Explicar el código de colores de las incidencias para que entiendan la diferencia entre ausencia injustificada (naranja) e incidencia de comportamiento (rojo).</a:t>
            </a:r>
          </a:p>
          <a:p>
            <a:r>
              <a:t>- Mencionar que las notas tienen carácter informativo y que se publican puntualmente en cada evaluación.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Clarificar que las familias no tienen que matricularse en nada: ya están dadas de alta en el curso Info Familias.</a:t>
            </a:r>
          </a:p>
          <a:p>
            <a:r>
              <a:t>- Recordar que revisen que su correo electrónico en Educacyl está actualizado para no perderse ningún aviso.</a:t>
            </a:r>
          </a:p>
          <a:p>
            <a:r>
              <a:t>- Subrayar que los Criterios de Evaluación de cada materia son totalmente públicos y accesibles en este curso para su consulta durante todo el año escolar.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GUÍA DEL TUTOR/A:</a:t>
            </a:r>
          </a:p>
          <a:p>
            <a:r>
              <a:t>- Recordar la fecha límite inminente para la devolución de todas las autorizaciones firmadas a través de los alumnos.</a:t>
            </a:r>
          </a:p>
          <a:p>
            <a:r>
              <a:t>- Indicar a las familias su día y hora exacta de visita semanal.</a:t>
            </a:r>
          </a:p>
          <a:p>
            <a:r>
              <a:t>- Agradecer sinceramente la asistencia y abrir el turno de preguntas generales o aclaraciones sobre los puntos tratados.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E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731520"/>
            <a:ext cx="10728655" cy="5394960"/>
          </a:xfrm>
          <a:prstGeom prst="roundRect">
            <a:avLst/>
          </a:prstGeom>
          <a:solidFill>
            <a:srgbClr val="1B365D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88720" y="1097280"/>
            <a:ext cx="9814255" cy="213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1">
                <a:solidFill>
                  <a:srgbClr val="D97706"/>
                </a:solidFill>
                <a:latin typeface="Arial"/>
              </a:defRPr>
            </a:pPr>
            <a:r>
              <a:rPr dirty="0"/>
              <a:t>CURSO ACADÉMICO 2025-2026 · PLAN DE ACCIÓN TUTORIAL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spcAft>
                <a:spcPts val="1400"/>
              </a:spcAft>
              <a:defRPr sz="3400" b="1">
                <a:solidFill>
                  <a:srgbClr val="F8FAFC"/>
                </a:solidFill>
                <a:latin typeface="Georgia"/>
              </a:defRPr>
            </a:pPr>
            <a:r>
              <a:rPr dirty="0" err="1"/>
              <a:t>Reunión</a:t>
            </a:r>
            <a:r>
              <a:rPr dirty="0"/>
              <a:t> General con </a:t>
            </a:r>
            <a:r>
              <a:rPr dirty="0" err="1"/>
              <a:t>Familias</a:t>
            </a:r>
            <a:br>
              <a:rPr dirty="0"/>
            </a:br>
            <a:r>
              <a:rPr dirty="0" err="1"/>
              <a:t>Educación</a:t>
            </a:r>
            <a:r>
              <a:rPr dirty="0"/>
              <a:t> </a:t>
            </a:r>
            <a:r>
              <a:rPr dirty="0" err="1"/>
              <a:t>Secundaria</a:t>
            </a:r>
            <a:r>
              <a:rPr dirty="0"/>
              <a:t> </a:t>
            </a:r>
            <a:r>
              <a:rPr dirty="0" err="1"/>
              <a:t>Obligatoria</a:t>
            </a:r>
            <a:endParaRPr dirty="0"/>
          </a:p>
          <a:p>
            <a:pPr>
              <a:defRPr sz="1600">
                <a:solidFill>
                  <a:srgbClr val="94A3B8"/>
                </a:solidFill>
                <a:latin typeface="Arial"/>
              </a:defRPr>
            </a:pPr>
            <a:r>
              <a:rPr dirty="0" err="1"/>
              <a:t>Compromiso</a:t>
            </a:r>
            <a:r>
              <a:rPr dirty="0"/>
              <a:t> </a:t>
            </a:r>
            <a:r>
              <a:rPr dirty="0" err="1"/>
              <a:t>educativo</a:t>
            </a:r>
            <a:r>
              <a:rPr dirty="0"/>
              <a:t>, </a:t>
            </a:r>
            <a:r>
              <a:rPr dirty="0" err="1"/>
              <a:t>convivencia</a:t>
            </a:r>
            <a:r>
              <a:rPr dirty="0"/>
              <a:t> escolar y </a:t>
            </a:r>
            <a:r>
              <a:rPr dirty="0" err="1"/>
              <a:t>canales</a:t>
            </a:r>
            <a:r>
              <a:rPr dirty="0"/>
              <a:t> </a:t>
            </a:r>
            <a:r>
              <a:rPr dirty="0" err="1"/>
              <a:t>oficiales</a:t>
            </a:r>
            <a:r>
              <a:rPr dirty="0"/>
              <a:t> de </a:t>
            </a:r>
            <a:r>
              <a:rPr dirty="0" err="1"/>
              <a:t>comunicación</a:t>
            </a:r>
            <a:r>
              <a:rPr dirty="0"/>
              <a:t> (STILUS </a:t>
            </a:r>
            <a:r>
              <a:rPr dirty="0" err="1"/>
              <a:t>Familias</a:t>
            </a:r>
            <a:r>
              <a:rPr dirty="0"/>
              <a:t> y Aula Virtual)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88720" y="4297680"/>
            <a:ext cx="3063240" cy="1280160"/>
          </a:xfrm>
          <a:prstGeom prst="roundRect">
            <a:avLst/>
          </a:prstGeom>
          <a:solidFill>
            <a:srgbClr val="152744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100" b="1">
                <a:solidFill>
                  <a:srgbClr val="D97706"/>
                </a:solidFill>
                <a:latin typeface="Arial"/>
              </a:defRPr>
            </a:pPr>
            <a:r>
              <a:t>EQUIPO DOCENTE</a:t>
            </a:r>
          </a:p>
          <a:p>
            <a:pPr>
              <a:defRPr sz="1300">
                <a:solidFill>
                  <a:srgbClr val="F8FAFC"/>
                </a:solidFill>
                <a:latin typeface="Arial"/>
              </a:defRPr>
            </a:pPr>
            <a:r>
              <a:t>Tutoría y Profesorado de ESO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62856" y="4297680"/>
            <a:ext cx="3063240" cy="1280160"/>
          </a:xfrm>
          <a:prstGeom prst="roundRect">
            <a:avLst/>
          </a:prstGeom>
          <a:solidFill>
            <a:srgbClr val="152744"/>
          </a:solidFill>
          <a:ln w="1524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100" b="1">
                <a:solidFill>
                  <a:srgbClr val="0284C7"/>
                </a:solidFill>
                <a:latin typeface="Arial"/>
              </a:defRPr>
            </a:pPr>
            <a:r>
              <a:t>CONVIVENCIA</a:t>
            </a:r>
          </a:p>
          <a:p>
            <a:pPr>
              <a:defRPr sz="1300">
                <a:solidFill>
                  <a:srgbClr val="F8FAFC"/>
                </a:solidFill>
                <a:latin typeface="Arial"/>
              </a:defRPr>
            </a:pPr>
            <a:r>
              <a:t>Reglamento de Régimen Interior (RRI)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36992" y="4297680"/>
            <a:ext cx="3063240" cy="1280160"/>
          </a:xfrm>
          <a:prstGeom prst="roundRect">
            <a:avLst/>
          </a:prstGeom>
          <a:solidFill>
            <a:srgbClr val="152744"/>
          </a:solidFill>
          <a:ln w="15240">
            <a:solidFill>
              <a:srgbClr val="158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100" b="1">
                <a:solidFill>
                  <a:srgbClr val="15803D"/>
                </a:solidFill>
                <a:latin typeface="Arial"/>
              </a:defRPr>
            </a:pPr>
            <a:r>
              <a:t>HERRAMIENTAS</a:t>
            </a:r>
          </a:p>
          <a:p>
            <a:pPr>
              <a:defRPr sz="1300">
                <a:solidFill>
                  <a:srgbClr val="F8FAFC"/>
                </a:solidFill>
                <a:latin typeface="Arial"/>
              </a:defRPr>
            </a:pPr>
            <a:r>
              <a:t>Educacyl · Stilus · Aula Virtual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3CA62CE-BFD7-45E5-ADA4-3B460564E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203" y="956535"/>
            <a:ext cx="1392218" cy="13922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HÁBITOS DE ESTUDIO Y ORGANIZACIÓN PERSONAL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La agenda escolar y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respeto</a:t>
            </a:r>
            <a:r>
              <a:rPr sz="2000" dirty="0"/>
              <a:t> </a:t>
            </a:r>
            <a:r>
              <a:rPr sz="2000" dirty="0" err="1"/>
              <a:t>mutuo</a:t>
            </a:r>
            <a:r>
              <a:rPr sz="2000" dirty="0"/>
              <a:t> </a:t>
            </a:r>
            <a:r>
              <a:rPr sz="2000" dirty="0" err="1"/>
              <a:t>articulan</a:t>
            </a:r>
            <a:r>
              <a:rPr sz="2000" dirty="0"/>
              <a:t> la </a:t>
            </a:r>
            <a:r>
              <a:rPr sz="2000" dirty="0" err="1"/>
              <a:t>rutina</a:t>
            </a:r>
            <a:r>
              <a:rPr sz="2000" dirty="0"/>
              <a:t> </a:t>
            </a:r>
            <a:r>
              <a:rPr sz="2000" dirty="0" err="1"/>
              <a:t>diaria</a:t>
            </a:r>
            <a:r>
              <a:rPr sz="2000" dirty="0"/>
              <a:t> de </a:t>
            </a:r>
            <a:r>
              <a:rPr sz="2000" dirty="0" err="1"/>
              <a:t>trabajo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la ESO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INSTRUMENTO DIARIO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Agenda Escolar Oficial</a:t>
            </a:r>
          </a:p>
          <a:p>
            <a:pPr>
              <a:spcAft>
                <a:spcPts val="1200"/>
              </a:spcAft>
              <a:defRPr sz="1300">
                <a:solidFill>
                  <a:srgbClr val="64748B"/>
                </a:solidFill>
                <a:latin typeface="Arial"/>
              </a:defRPr>
            </a:pPr>
            <a:r>
              <a:t>El centro obsequia la agenda a todo el alumnado de 1.º y 2.º de la ESO para su utilización obligatoria diaria.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Uso diario en cada sesión: anotación de deberes, controles, entregas y circulares.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Instaurar hábitos firmes de planificación desde 1.º de ESO para consolidarlos en toda la etapa.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Elemento indispensable en la mochila: no debe olvidarse en casa ni descuidarse.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400"/>
              </a:spcAft>
              <a:defRPr sz="1000" b="1">
                <a:solidFill>
                  <a:srgbClr val="1B365D"/>
                </a:solidFill>
                <a:latin typeface="Arial"/>
              </a:defRPr>
            </a:pPr>
            <a:r>
              <a:t>RESPONSABILIDAD Y CUIDADO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Respeto a Materiales e Instalaciones</a:t>
            </a:r>
          </a:p>
          <a:p>
            <a:pPr>
              <a:spcAft>
                <a:spcPts val="1200"/>
              </a:spcAft>
              <a:defRPr sz="1300">
                <a:solidFill>
                  <a:srgbClr val="64748B"/>
                </a:solidFill>
                <a:latin typeface="Arial"/>
              </a:defRPr>
            </a:pPr>
            <a:r>
              <a:t>El cuidado de los recursos compartidos y personales es una norma esencial de convivencia.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Cuidado estricto del material individual propio y del de los compañeros.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Respeto a las instalaciones: mesas, aulas, recursos TIC y zonas comunitarias.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Compromiso especial con los libros de texto del Programa Releo (devolución en perfecto estado).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284C7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400"/>
              </a:spcAft>
              <a:defRPr sz="1000" b="1">
                <a:solidFill>
                  <a:srgbClr val="0284C7"/>
                </a:solidFill>
                <a:latin typeface="Arial"/>
              </a:defRPr>
            </a:pPr>
            <a:r>
              <a:t>CANAL DE ENLACE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Primer Medio de Comunicación</a:t>
            </a:r>
          </a:p>
          <a:p>
            <a:pPr>
              <a:spcAft>
                <a:spcPts val="1200"/>
              </a:spcAft>
              <a:defRPr sz="1300">
                <a:solidFill>
                  <a:srgbClr val="64748B"/>
                </a:solidFill>
                <a:latin typeface="Arial"/>
              </a:defRPr>
            </a:pPr>
            <a:r>
              <a:t>La agenda constituye el medio prioritario e inmediato de enlace entre profesores y familias.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Transmisión de notas breves, incidencias puntuales o avisos del profesorado.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Revisión y firma periódica por parte de las familias en el hogar.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Complemento ágil a las plataformas digitales oficiales (Stilus Familias y Aula Virtual).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43CAA81-C3EC-489D-A3DD-6C694D85F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526" y="171596"/>
            <a:ext cx="1277474" cy="12774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CONVIVENCIA ESCOLAR · REGLAMENTO DE RÉGIMEN INTERIOR</a:t>
            </a:r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El Art. 57 del RRI </a:t>
            </a:r>
            <a:r>
              <a:rPr sz="2000" dirty="0" err="1"/>
              <a:t>prohíbe</a:t>
            </a:r>
            <a:r>
              <a:rPr sz="2000" dirty="0"/>
              <a:t>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uso</a:t>
            </a:r>
            <a:r>
              <a:rPr sz="2000" dirty="0"/>
              <a:t> de </a:t>
            </a:r>
            <a:r>
              <a:rPr sz="2000" dirty="0" err="1"/>
              <a:t>teléfonos</a:t>
            </a:r>
            <a:r>
              <a:rPr sz="2000" dirty="0"/>
              <a:t> </a:t>
            </a:r>
            <a:r>
              <a:rPr sz="2000" dirty="0" err="1"/>
              <a:t>móviles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aulas y pasillos con </a:t>
            </a:r>
            <a:r>
              <a:rPr sz="2000" dirty="0" err="1"/>
              <a:t>criterio</a:t>
            </a:r>
            <a:r>
              <a:rPr sz="2000" dirty="0"/>
              <a:t> inflexible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7550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91C1C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400"/>
              </a:spcAft>
              <a:defRPr sz="1000" b="1">
                <a:solidFill>
                  <a:srgbClr val="B91C1C"/>
                </a:solidFill>
                <a:latin typeface="Arial"/>
              </a:defRPr>
            </a:pPr>
            <a:r>
              <a:t>CRITERIO GENERAL DE CENTRO</a:t>
            </a:r>
          </a:p>
          <a:p>
            <a:pPr>
              <a:spcAft>
                <a:spcPts val="1000"/>
              </a:spcAft>
              <a:defRPr sz="2000" b="1">
                <a:solidFill>
                  <a:srgbClr val="1B365D"/>
                </a:solidFill>
                <a:latin typeface="Georgia"/>
              </a:defRPr>
            </a:pPr>
            <a:r>
              <a:t>Inflexibilidad Absoluta en Aulas y Pasillos</a:t>
            </a:r>
          </a:p>
          <a:p>
            <a:pPr>
              <a:spcAft>
                <a:spcPts val="1400"/>
              </a:spcAft>
              <a:defRPr sz="1300">
                <a:solidFill>
                  <a:srgbClr val="64748B"/>
                </a:solidFill>
                <a:latin typeface="Arial"/>
              </a:defRPr>
            </a:pPr>
            <a:r>
              <a:t>El Reglamento de Régimen Interior (RRI, Art. 57) establece una regulación estricta para garantizar la concentración, la privacidad y la convivencia pacífica: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• 1.º y 2.º de la ESO — Prohibición Total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  No se permite su uso bajo ninguna circunstancia en todo el recinto escolar. No se autoriza su utilización ni siquiera para fines didácticos en el aula.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• 3.º y 4.º de la ESO — Excepción Exclusivamente Docente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  Solo permitido durante el proceso de enseñanza-aprendizaje cuando exista autorización previa y expresa del docente para una actividad pedagógica concreta.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• Recreos y Pasillos — Espacios Libres de Pantallas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  Prohibido el uso de dispositivos en desplazamientos entre clases, aseos y recreos para fomentar la socialización directa.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2784" y="1645920"/>
            <a:ext cx="5184648" cy="4663440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PROTOCOLO ANTE USO INDEBIDO</a:t>
            </a:r>
          </a:p>
          <a:p>
            <a:pPr>
              <a:spcAft>
                <a:spcPts val="1400"/>
              </a:spcAft>
              <a:defRPr sz="2000" b="1">
                <a:solidFill>
                  <a:srgbClr val="1B365D"/>
                </a:solidFill>
                <a:latin typeface="Georgia"/>
              </a:defRPr>
            </a:pPr>
            <a:r>
              <a:t>Procedimiento de Retirada y Custodia</a:t>
            </a:r>
          </a:p>
          <a:p>
            <a:pPr>
              <a:defRPr sz="1300" b="1">
                <a:solidFill>
                  <a:srgbClr val="B91C1C"/>
                </a:solidFill>
                <a:latin typeface="Arial"/>
              </a:defRPr>
            </a:pPr>
            <a:r>
              <a:t>Paso 1 · Retirada Inmediata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Cualquier miembro del profesorado que observe el teléfono encendido, visible o en uso retirará el terminal de forma cautelar.</a:t>
            </a:r>
          </a:p>
          <a:p>
            <a:pPr>
              <a:defRPr sz="1300" b="1">
                <a:solidFill>
                  <a:srgbClr val="B91C1C"/>
                </a:solidFill>
                <a:latin typeface="Arial"/>
              </a:defRPr>
            </a:pPr>
            <a:r>
              <a:t>Paso 2 · Custodia Oficial en Jefatura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El dispositivo es trasladado inmediatamente a Jefatura de Estudios, donde queda depositado y custodiado bajo registro.</a:t>
            </a:r>
          </a:p>
          <a:p>
            <a:pPr>
              <a:defRPr sz="1300" b="1">
                <a:solidFill>
                  <a:srgbClr val="B91C1C"/>
                </a:solidFill>
                <a:latin typeface="Arial"/>
              </a:defRPr>
            </a:pPr>
            <a:r>
              <a:t>Paso 3 · Entrega Exclusiva a Familias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El alumno NO puede recuperar el móvil. Los padres o tutores legales deberán acudir personalmente al centro educativo a retirarlo.</a:t>
            </a:r>
          </a:p>
          <a:p>
            <a:pPr>
              <a:defRPr sz="1300" b="1">
                <a:solidFill>
                  <a:srgbClr val="B91C1C"/>
                </a:solidFill>
                <a:latin typeface="Arial"/>
              </a:defRPr>
            </a:pPr>
            <a:r>
              <a:t>Paso 4 · Registro Disciplinario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La conducta conlleva la correspondiente amonestación escrita en el registro de convivencia del centro.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8B90D45-C80B-4227-8AE7-8CE45B95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5706" y="240789"/>
            <a:ext cx="1130811" cy="11308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SEGURIDAD Y CONTROL DE PERMANENCIA EN EL CENTRO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El </a:t>
            </a:r>
            <a:r>
              <a:rPr sz="2000" dirty="0" err="1"/>
              <a:t>centro</a:t>
            </a:r>
            <a:r>
              <a:rPr sz="2000" dirty="0"/>
              <a:t> </a:t>
            </a:r>
            <a:r>
              <a:rPr sz="2000" dirty="0" err="1"/>
              <a:t>fija</a:t>
            </a:r>
            <a:r>
              <a:rPr sz="2000" dirty="0"/>
              <a:t> dos </a:t>
            </a:r>
            <a:r>
              <a:rPr sz="2000" dirty="0" err="1"/>
              <a:t>regímenes</a:t>
            </a:r>
            <a:r>
              <a:rPr sz="2000" dirty="0"/>
              <a:t> de </a:t>
            </a:r>
            <a:r>
              <a:rPr sz="2000" dirty="0" err="1"/>
              <a:t>salidas</a:t>
            </a:r>
            <a:r>
              <a:rPr sz="2000" dirty="0"/>
              <a:t> y </a:t>
            </a:r>
            <a:r>
              <a:rPr sz="2000" dirty="0" err="1"/>
              <a:t>recreos</a:t>
            </a:r>
            <a:r>
              <a:rPr sz="2000" dirty="0"/>
              <a:t> </a:t>
            </a:r>
            <a:r>
              <a:rPr sz="2000" dirty="0" err="1"/>
              <a:t>según</a:t>
            </a:r>
            <a:r>
              <a:rPr sz="2000" dirty="0"/>
              <a:t> la </a:t>
            </a:r>
            <a:r>
              <a:rPr sz="2000" dirty="0" err="1"/>
              <a:t>etapa</a:t>
            </a:r>
            <a:r>
              <a:rPr sz="2000" dirty="0"/>
              <a:t> </a:t>
            </a:r>
            <a:r>
              <a:rPr sz="2000" dirty="0" err="1"/>
              <a:t>formativa</a:t>
            </a:r>
            <a:r>
              <a:rPr sz="2000" dirty="0"/>
              <a:t> del </a:t>
            </a:r>
            <a:r>
              <a:rPr sz="2000" dirty="0" err="1"/>
              <a:t>alumnado</a:t>
            </a:r>
            <a:endParaRPr sz="2000"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7550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100" b="1">
                <a:solidFill>
                  <a:srgbClr val="1B365D"/>
                </a:solidFill>
                <a:latin typeface="Arial"/>
              </a:defRPr>
            </a:pPr>
            <a:r>
              <a:t>1.º Y 2.º DE LA ESO · PRIMER CICLO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t>Régimen de Custodia y Permanencia Plena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🔒 Recreos en el Centro: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Permanencia 100% obligatoria en las zonas de patio delimitadas. Prohibida la salida a la vía pública.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🔒 Salidas durante la Jornada: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El alumnado de 1.º y 2.º no puede abandonar el centro solo bajo ningún concepto ni circunstancia.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🔒 Acompañamiento Familiar Obligatorio: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En caso de indisposición, consulta médica o cita familiar, el padre, madre o tutor legal debe acudir presencialmente al centro a recogerlo.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🔒 Ausencias de Profesorado: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Permanecen en el aula atendidos por el profesorado de guardia; no se adelanta la salida ni se retrasa la entrada.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2784" y="1645920"/>
            <a:ext cx="5184648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100" b="1">
                <a:solidFill>
                  <a:srgbClr val="D97706"/>
                </a:solidFill>
                <a:latin typeface="Arial"/>
              </a:defRPr>
            </a:pPr>
            <a:r>
              <a:t>3.º Y 4.º DE LA ESO · SEGUNDO CICLO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t>Autonomía Regulada por Autorización Escrita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📝 Salida en Recreos: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Permitida exclusivamente si la familia ha entregado el documento oficial de autorización debidamente firmado.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📝 Entrada a 2.ª Hora Lectiva: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Si falta el profesor de primera hora y existe autorización escrita previa de los padres, pueden incorporarse a 2.ª hora.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📝 Salida en Última Hora Lectiva: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Si falta el docente de última hora y se cuenta con autorización previa firmada, pueden marcharse antes a su domicilio.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📝 Condición Obligatoria: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Sin el impreso de autorización original firmado por los progenitores, ningún alumno de 3.º o 4.º podrá salir del centro.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0D38ADE-6139-49C4-BDED-9A5EE7B64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0808" y="123148"/>
            <a:ext cx="1338733" cy="13387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GESTIÓN DE LA CONVIVENCIA · PROCEDIMIENTO DISCIPLINARIO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El </a:t>
            </a:r>
            <a:r>
              <a:rPr sz="2000" dirty="0" err="1"/>
              <a:t>régimen</a:t>
            </a:r>
            <a:r>
              <a:rPr sz="2000" dirty="0"/>
              <a:t> </a:t>
            </a:r>
            <a:r>
              <a:rPr sz="2000" dirty="0" err="1"/>
              <a:t>disciplinario</a:t>
            </a:r>
            <a:r>
              <a:rPr sz="2000" dirty="0"/>
              <a:t> </a:t>
            </a:r>
            <a:r>
              <a:rPr sz="2000" dirty="0" err="1"/>
              <a:t>gradúa</a:t>
            </a:r>
            <a:r>
              <a:rPr sz="2000" dirty="0"/>
              <a:t> las </a:t>
            </a:r>
            <a:r>
              <a:rPr sz="2000" dirty="0" err="1"/>
              <a:t>amonestaciones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tres</a:t>
            </a:r>
            <a:r>
              <a:rPr sz="2000" dirty="0"/>
              <a:t> </a:t>
            </a:r>
            <a:r>
              <a:rPr sz="2000" dirty="0" err="1"/>
              <a:t>niveles</a:t>
            </a:r>
            <a:r>
              <a:rPr sz="2000" dirty="0"/>
              <a:t> de </a:t>
            </a:r>
            <a:r>
              <a:rPr sz="2000" dirty="0" err="1"/>
              <a:t>intervención</a:t>
            </a:r>
            <a:r>
              <a:rPr sz="2000" dirty="0"/>
              <a:t> </a:t>
            </a:r>
            <a:r>
              <a:rPr sz="2000" dirty="0" err="1"/>
              <a:t>progresiva</a:t>
            </a:r>
            <a:endParaRPr sz="2000"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0F9FF"/>
          </a:solidFill>
          <a:ln w="19050">
            <a:solidFill>
              <a:srgbClr val="0284C7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200"/>
              </a:spcAft>
              <a:defRPr sz="1100" b="1">
                <a:solidFill>
                  <a:srgbClr val="0284C7"/>
                </a:solidFill>
                <a:latin typeface="Arial"/>
              </a:defRPr>
            </a:pPr>
            <a:r>
              <a:t>NIVEL 1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1.er Parte de Amonestación</a:t>
            </a:r>
          </a:p>
          <a:p>
            <a:pPr>
              <a:spcAft>
                <a:spcPts val="400"/>
              </a:spcAft>
              <a:defRPr sz="1200" b="1">
                <a:solidFill>
                  <a:srgbClr val="1E293B"/>
                </a:solidFill>
                <a:latin typeface="Arial"/>
              </a:defRPr>
            </a:pPr>
            <a:r>
              <a:t>Responsable: Profesor que presencia el hecho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Actuación: El propio docente comunica directamente la incidencia a la familia.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Se impone ante conductas contrarias a las normas de convivencia en el aula o pasillos.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docente contacta con la familia (vía telefónica o mediante la plataforma).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Objetivo: advertencia y corrección inmediata sin acumulación de expediente.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200"/>
              </a:spcAft>
              <a:defRPr sz="1100" b="1">
                <a:solidFill>
                  <a:srgbClr val="D97706"/>
                </a:solidFill>
                <a:latin typeface="Arial"/>
              </a:defRPr>
            </a:pPr>
            <a:r>
              <a:t>NIVEL 2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2.º Parte de Amonestación</a:t>
            </a:r>
          </a:p>
          <a:p>
            <a:pPr>
              <a:spcAft>
                <a:spcPts val="400"/>
              </a:spcAft>
              <a:defRPr sz="1200" b="1">
                <a:solidFill>
                  <a:srgbClr val="1E293B"/>
                </a:solidFill>
                <a:latin typeface="Arial"/>
              </a:defRPr>
            </a:pPr>
            <a:r>
              <a:t>Responsable: Tutor/a del grupo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Actuación: El tutor/a cita o informa formalmente a la familia.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Indica reiteración de conductas inadecuadas en una o varias materias.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tutor/a asume la interlocución con la familia para analizar las causas.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Se establecen compromisos de conducta y seguimiento conjunto entre familia y tutoría.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B91C1C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200"/>
              </a:spcAft>
              <a:defRPr sz="1100" b="1">
                <a:solidFill>
                  <a:srgbClr val="B91C1C"/>
                </a:solidFill>
                <a:latin typeface="Arial"/>
              </a:defRPr>
            </a:pPr>
            <a:r>
              <a:t>NIVEL 3</a:t>
            </a:r>
          </a:p>
          <a:p>
            <a:pPr>
              <a:spcAft>
                <a:spcPts val="800"/>
              </a:spcAft>
              <a:defRPr sz="1800" b="1">
                <a:solidFill>
                  <a:srgbClr val="1B365D"/>
                </a:solidFill>
                <a:latin typeface="Georgia"/>
              </a:defRPr>
            </a:pPr>
            <a:r>
              <a:t>3.er Parte · Sanción</a:t>
            </a:r>
          </a:p>
          <a:p>
            <a:pPr>
              <a:spcAft>
                <a:spcPts val="400"/>
              </a:spcAft>
              <a:defRPr sz="1200" b="1">
                <a:solidFill>
                  <a:srgbClr val="1E293B"/>
                </a:solidFill>
                <a:latin typeface="Arial"/>
              </a:defRPr>
            </a:pPr>
            <a:r>
              <a:t>Responsable: Jefatura de Estudios</a:t>
            </a:r>
          </a:p>
          <a:p>
            <a:pPr>
              <a:spcAft>
                <a:spcPts val="12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Actuación: Apertura formal de expediente y aplicación de sanción reglamentaria.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La acumulación de 3 partes conlleva automáticamente medida sancionadora oficial.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Gestión directa por el Equipo Directivo / Jefatura de Estudios.</a:t>
            </a:r>
          </a:p>
          <a:p>
            <a:pPr>
              <a:spcAft>
                <a:spcPts val="8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Sanciones según el RRI: realización de tareas comunitarias o suspensión temporal de asistencia al centro.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617D6B8-99BE-4633-B83B-B4E78072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0445" y="142097"/>
            <a:ext cx="1159812" cy="11598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SEGUIMIENTO ACADÉMICO Y PREVENCIÓN DEL ABSENTISMO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El control de </a:t>
            </a:r>
            <a:r>
              <a:rPr sz="2000" dirty="0" err="1"/>
              <a:t>asistencia</a:t>
            </a:r>
            <a:r>
              <a:rPr sz="2000" dirty="0"/>
              <a:t> </a:t>
            </a:r>
            <a:r>
              <a:rPr sz="2000" dirty="0" err="1"/>
              <a:t>exige</a:t>
            </a:r>
            <a:r>
              <a:rPr sz="2000" dirty="0"/>
              <a:t> </a:t>
            </a:r>
            <a:r>
              <a:rPr sz="2000" dirty="0" err="1"/>
              <a:t>justificar</a:t>
            </a:r>
            <a:r>
              <a:rPr sz="2000" dirty="0"/>
              <a:t> </a:t>
            </a:r>
            <a:r>
              <a:rPr sz="2000" dirty="0" err="1"/>
              <a:t>faltas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un </a:t>
            </a:r>
            <a:r>
              <a:rPr sz="2000" dirty="0" err="1"/>
              <a:t>plazo</a:t>
            </a:r>
            <a:r>
              <a:rPr sz="2000" dirty="0"/>
              <a:t> </a:t>
            </a:r>
            <a:r>
              <a:rPr sz="2000" dirty="0" err="1"/>
              <a:t>máximo</a:t>
            </a:r>
            <a:r>
              <a:rPr sz="2000" dirty="0"/>
              <a:t> de 3 días </a:t>
            </a:r>
            <a:r>
              <a:rPr sz="2000" dirty="0" err="1"/>
              <a:t>lectivos</a:t>
            </a:r>
            <a:endParaRPr sz="2000"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0F1E36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320040" rIns="228600" rtlCol="0" anchor="ctr"/>
          <a:lstStyle/>
          <a:p>
            <a:pPr algn="ctr">
              <a:spcAft>
                <a:spcPts val="10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PLAZO MÁXIMO OBLIGATORIO</a:t>
            </a:r>
          </a:p>
          <a:p>
            <a:pPr>
              <a:defRPr sz="4400" b="1">
                <a:solidFill>
                  <a:srgbClr val="F8FAFC"/>
                </a:solidFill>
                <a:latin typeface="Georgia"/>
              </a:defRPr>
            </a:pPr>
            <a:r>
              <a:t>3 DÍAS</a:t>
            </a:r>
          </a:p>
          <a:p>
            <a:pPr>
              <a:spcAft>
                <a:spcPts val="1600"/>
              </a:spcAft>
              <a:defRPr sz="1800" b="1">
                <a:solidFill>
                  <a:srgbClr val="D97706"/>
                </a:solidFill>
                <a:latin typeface="Arial"/>
              </a:defRPr>
            </a:pPr>
            <a:r>
              <a:t>LECTIVOS</a:t>
            </a:r>
          </a:p>
          <a:p>
            <a:pPr>
              <a:spcAft>
                <a:spcPts val="1200"/>
              </a:spcAft>
              <a:defRPr sz="1300">
                <a:solidFill>
                  <a:srgbClr val="CBD5E1"/>
                </a:solidFill>
                <a:latin typeface="Arial"/>
              </a:defRPr>
            </a:pPr>
            <a:r>
              <a:t>Las ausencias deben justificarse formalmente en un plazo máximo improrrogable de tres días tras la reincorporación a clase.</a:t>
            </a:r>
          </a:p>
          <a:p>
            <a:pPr>
              <a:defRPr sz="1200">
                <a:solidFill>
                  <a:srgbClr val="94A3B8"/>
                </a:solidFill>
                <a:latin typeface="Arial"/>
              </a:defRPr>
            </a:pPr>
            <a:r>
              <a:t>Pasado dicho plazo, la falta se considerará injustificada de forma definitiva en el expediente oficial.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4256" y="1645920"/>
            <a:ext cx="7123176" cy="143560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37160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1B365D"/>
                </a:solidFill>
                <a:latin typeface="Arial"/>
              </a:defRPr>
            </a:pPr>
            <a:r>
              <a:t>REGISTRO DIGITAL EN TIEMPO REAL</a:t>
            </a:r>
          </a:p>
          <a:p>
            <a:pPr>
              <a:spcAft>
                <a:spcPts val="400"/>
              </a:spcAft>
              <a:defRPr sz="1500" b="1">
                <a:solidFill>
                  <a:srgbClr val="1B365D"/>
                </a:solidFill>
                <a:latin typeface="Georgia"/>
              </a:defRPr>
            </a:pPr>
            <a:r>
              <a:t>Pase de Lista por Sesión mediante Stilus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El profesorado registra las ausencias y retrasos clase a clase en la plataforma Stilus. Las familias pueden consultar las incidencias al instante en su área privada.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34256" y="3255264"/>
            <a:ext cx="7123176" cy="143560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284C7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37160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0284C7"/>
                </a:solidFill>
                <a:latin typeface="Arial"/>
              </a:defRPr>
            </a:pPr>
            <a:r>
              <a:t>DOBLE VÍA DE JUSTIFICACIÓN</a:t>
            </a:r>
          </a:p>
          <a:p>
            <a:pPr>
              <a:spcAft>
                <a:spcPts val="400"/>
              </a:spcAft>
              <a:defRPr sz="1500" b="1">
                <a:solidFill>
                  <a:srgbClr val="1B365D"/>
                </a:solidFill>
                <a:latin typeface="Georgia"/>
              </a:defRPr>
            </a:pPr>
            <a:r>
              <a:t>Canal Telemático o Documento en Conserjería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1. Vía preferente: A través de STILUS Familias (apartado 'Justificar Ausencia', adjuntando documento acreditativo).</a:t>
            </a:r>
            <a:br/>
            <a:r>
              <a:t>2. Vía física: Presentando el justificante oficial debidamente firmado en Conserjería.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4256" y="4864608"/>
            <a:ext cx="7123176" cy="143560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91C1C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37160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B91C1C"/>
                </a:solidFill>
                <a:latin typeface="Arial"/>
              </a:defRPr>
            </a:pPr>
            <a:r>
              <a:t>SUPERVISIÓN TUTORIAL Y PROTOCOLO</a:t>
            </a:r>
          </a:p>
          <a:p>
            <a:pPr>
              <a:spcAft>
                <a:spcPts val="400"/>
              </a:spcAft>
              <a:defRPr sz="1500" b="1">
                <a:solidFill>
                  <a:srgbClr val="1B365D"/>
                </a:solidFill>
                <a:latin typeface="Georgia"/>
              </a:defRPr>
            </a:pPr>
            <a:r>
              <a:t>Control Semanal y Prevención del Absentismo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El tutor/a supervisa semanalmente el estado de las justificaciones. El absentismo reiterado no justificado activa obligatoriamente el protocolo institucional con Servicios Sociales.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05429DB-D0D8-4E52-A5C1-376D58908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3174" y="112952"/>
            <a:ext cx="1304368" cy="1304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PLATAFORMA OFICIAL DE SEGUIMIENTO · JUNTA DE CASTILLA Y LEÓN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 err="1"/>
              <a:t>Stilus</a:t>
            </a:r>
            <a:r>
              <a:rPr sz="2000" dirty="0"/>
              <a:t> </a:t>
            </a:r>
            <a:r>
              <a:rPr sz="2000" dirty="0" err="1"/>
              <a:t>Familias</a:t>
            </a:r>
            <a:r>
              <a:rPr sz="2000" dirty="0"/>
              <a:t> </a:t>
            </a:r>
            <a:r>
              <a:rPr sz="2000" dirty="0" err="1"/>
              <a:t>centraliza</a:t>
            </a:r>
            <a:r>
              <a:rPr sz="2000" dirty="0"/>
              <a:t>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seguimiento</a:t>
            </a:r>
            <a:r>
              <a:rPr sz="2000" dirty="0"/>
              <a:t> </a:t>
            </a:r>
            <a:r>
              <a:rPr sz="2000" dirty="0" err="1"/>
              <a:t>académico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la zona </a:t>
            </a:r>
            <a:r>
              <a:rPr sz="2000" dirty="0" err="1"/>
              <a:t>privada</a:t>
            </a:r>
            <a:r>
              <a:rPr sz="2000" dirty="0"/>
              <a:t> de </a:t>
            </a:r>
            <a:r>
              <a:rPr sz="2000" dirty="0" err="1"/>
              <a:t>Educacyl</a:t>
            </a:r>
            <a:endParaRPr sz="2000"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1B365D"/>
                </a:solidFill>
                <a:latin typeface="Arial"/>
              </a:defRPr>
            </a:pPr>
            <a:r>
              <a:t>PASO 1 · PORTAL EDUCATIVO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Acceso a Educacyl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Navegar a www.educa.jcyl.es y hacer clic en el botón 'Acceso privado' situado en la cabecera del portal.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645920"/>
            <a:ext cx="3328416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PASO 2 · IDENTIFICACIÓN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Credenciales Personales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Introducir el nombre de usuario (@educa.jcyl.es) y la contraseña asignada a cada progenitor o tutor legal.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645920"/>
            <a:ext cx="3328416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284C7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0284C7"/>
                </a:solidFill>
                <a:latin typeface="Arial"/>
              </a:defRPr>
            </a:pPr>
            <a:r>
              <a:t>PASO 3 · APLICACIÓN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Icono STILUS Familias</a:t>
            </a:r>
          </a:p>
          <a:p>
            <a:pPr>
              <a:defRPr sz="1200">
                <a:solidFill>
                  <a:srgbClr val="1E293B"/>
                </a:solidFill>
                <a:latin typeface="Arial"/>
              </a:defRPr>
            </a:pPr>
            <a:r>
              <a:t>Entrar en 'Zona Privada' y pulsar 'STILUS Familias'. Si tienen varios hijos, seleccionar la matrícula deseada.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840480"/>
            <a:ext cx="10728655" cy="24688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BD5E1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Ins="274320" rtlCol="0" anchor="ctr"/>
          <a:lstStyle/>
          <a:p>
            <a:pPr algn="ctr">
              <a:spcAft>
                <a:spcPts val="1000"/>
              </a:spcAft>
              <a:defRPr sz="1100" b="1">
                <a:solidFill>
                  <a:srgbClr val="1B365D"/>
                </a:solidFill>
                <a:latin typeface="Arial"/>
              </a:defRPr>
            </a:pPr>
            <a:r>
              <a:t>MAPA GENERAL DE MÓDULOS DE STILUS FAMILIAS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Home (Pantalla inicial): Visión general con avisos recientes, incidencias del día, horario y datos del centro.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Comunicaciones: Recepción de mensajes del centro; permite leer, responder (si está habilitado) y archivar.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Horario: Consulta del horario semanal y diario completo de las asignaturas del alumno.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Centro Educativo: Datos institucionales, equipo directivo, nombre del tutor/a y horario de atención.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Servicios: Información y trámites de servicios complementarios: transporte, comedor, Releo y becas.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04CBCA0-777B-4345-917B-A5541CE6B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0532" y="189610"/>
            <a:ext cx="1112299" cy="11122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822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GESTIÓN TELEMÁTICA DEL ALUMNADO · STILUS FAMILIAS</a:t>
            </a:r>
            <a:r>
              <a:rPr lang="es-ES" dirty="0"/>
              <a:t> –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dirty="0"/>
              <a:t>Las </a:t>
            </a:r>
            <a:r>
              <a:rPr dirty="0" err="1"/>
              <a:t>familias</a:t>
            </a:r>
            <a:r>
              <a:rPr dirty="0"/>
              <a:t> </a:t>
            </a:r>
            <a:r>
              <a:rPr dirty="0" err="1"/>
              <a:t>gestionan</a:t>
            </a:r>
            <a:r>
              <a:rPr dirty="0"/>
              <a:t> </a:t>
            </a:r>
            <a:r>
              <a:rPr dirty="0" err="1"/>
              <a:t>tutorías</a:t>
            </a:r>
            <a:r>
              <a:rPr dirty="0"/>
              <a:t>, </a:t>
            </a:r>
            <a:r>
              <a:rPr dirty="0" err="1"/>
              <a:t>justifican</a:t>
            </a:r>
            <a:r>
              <a:rPr dirty="0"/>
              <a:t> </a:t>
            </a:r>
            <a:r>
              <a:rPr dirty="0" err="1"/>
              <a:t>ausencias</a:t>
            </a:r>
            <a:r>
              <a:rPr dirty="0"/>
              <a:t> y </a:t>
            </a:r>
            <a:r>
              <a:rPr dirty="0" err="1"/>
              <a:t>consultan</a:t>
            </a:r>
            <a:r>
              <a:rPr dirty="0"/>
              <a:t> </a:t>
            </a:r>
            <a:r>
              <a:rPr dirty="0" err="1"/>
              <a:t>notas</a:t>
            </a:r>
            <a:r>
              <a:rPr dirty="0"/>
              <a:t> </a:t>
            </a:r>
            <a:r>
              <a:rPr dirty="0" err="1"/>
              <a:t>desde</a:t>
            </a:r>
            <a:r>
              <a:rPr dirty="0"/>
              <a:t> </a:t>
            </a:r>
            <a:r>
              <a:rPr dirty="0" err="1"/>
              <a:t>Stilus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75504" cy="2194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64592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1B365D"/>
                </a:solidFill>
                <a:latin typeface="Arial"/>
              </a:defRPr>
            </a:pPr>
            <a:r>
              <a:t>EVALUACIÓN Y CALIFICACIONES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Notas, Actitudes y Fechas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Calificaciones por trimestre (1.ª, 2.ª, Final y Extraordinaria).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Observaciones docentes: interés, esfuerzo, adaptaciones y progreso.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Consulta del calendario oficial de sesiones y publicación de notas.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2784" y="1645920"/>
            <a:ext cx="5175504" cy="2194560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64592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D97706"/>
                </a:solidFill>
                <a:latin typeface="Arial"/>
              </a:defRPr>
            </a:pPr>
            <a:r>
              <a:t>SOLICITAR TUTORÍA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Cita Previa con el Tutor/a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Selección directa del tutor/a y visualización de su horario de visita.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Selección obligatoria del motivo: Rendimiento, Comportamiento u Orientación.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Confirmación telemática de la cita a través del buzón de la plataforma.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114800"/>
            <a:ext cx="5175504" cy="2194560"/>
          </a:xfrm>
          <a:prstGeom prst="roundRect">
            <a:avLst/>
          </a:prstGeom>
          <a:solidFill>
            <a:srgbClr val="F0FDF4"/>
          </a:solidFill>
          <a:ln w="19050">
            <a:solidFill>
              <a:srgbClr val="15803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64592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15803D"/>
                </a:solidFill>
                <a:latin typeface="Arial"/>
              </a:defRPr>
            </a:pPr>
            <a:r>
              <a:t>JUSTIFICAR AUSENCIAS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Trámite Telemático Directo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Formulario específico: selección de fecha, día completo o sesiones sueltas.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Opción de adjuntar archivo justificativo (justificante médico en PDF/imagen).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Validación ágil por parte del tutor sin necesidad de entrega en papel.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4114800"/>
            <a:ext cx="5175504" cy="2194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91C1C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64592" rIns="228600" rtlCol="0" anchor="ctr"/>
          <a:lstStyle/>
          <a:p>
            <a:pPr algn="ctr">
              <a:spcAft>
                <a:spcPts val="200"/>
              </a:spcAft>
              <a:defRPr sz="900" b="1">
                <a:solidFill>
                  <a:srgbClr val="B91C1C"/>
                </a:solidFill>
                <a:latin typeface="Arial"/>
              </a:defRPr>
            </a:pPr>
            <a:r>
              <a:t>RESUMEN DE INCIDENCIAS</a:t>
            </a:r>
          </a:p>
          <a:p>
            <a:pPr>
              <a:spcAft>
                <a:spcPts val="600"/>
              </a:spcAft>
              <a:defRPr sz="1600" b="1">
                <a:solidFill>
                  <a:srgbClr val="1B365D"/>
                </a:solidFill>
                <a:latin typeface="Georgia"/>
              </a:defRPr>
            </a:pPr>
            <a:r>
              <a:t>Calendario y Código de Colores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Calendario interactivo con registro diario de incidencias.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Naranja: Ausencia  |  Verde: Ausencia justificada.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Naranja c/círculo: Retraso  |  Verde c/círculo: Retraso justificado.</a:t>
            </a:r>
          </a:p>
          <a:p>
            <a:pPr>
              <a:spcAft>
                <a:spcPts val="3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t>• Rojo: Incidencia de comportamiento (permite ver detalle del profesor).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D02E5EB-5FA4-4D92-ADD7-474860EB9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1774" y="231287"/>
            <a:ext cx="1048873" cy="10488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1076" y="365760"/>
            <a:ext cx="10728655" cy="4514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lang="es-ES" dirty="0"/>
              <a:t>ENTORNO VIRTUAL DE APRENDIZAJE · PLATAFORMA EDUCACYL – IES FRAY LUIS DE LEÓN (SALAMANCA)</a:t>
            </a:r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lang="es-ES" sz="1600" dirty="0"/>
              <a:t>El curso '</a:t>
            </a:r>
            <a:r>
              <a:rPr lang="es-ES" sz="1600" dirty="0" err="1"/>
              <a:t>Info</a:t>
            </a:r>
            <a:r>
              <a:rPr lang="es-ES" sz="1600" dirty="0"/>
              <a:t> Familias' en el Aula Virtual alberga la documentación oficial y activa avisos por correo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7550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1B365D"/>
                </a:solidFill>
                <a:latin typeface="Arial"/>
              </a:defRPr>
            </a:pPr>
            <a:r>
              <a:t>CANAL DE COMUNICACIÓN INSTITUCIONAL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t>Curso Oficial 'Info Familias'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📌 Adscripción Automática: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Todas las familias están ya inscritas automáticamente en este espacio dentro del Aula Virtual de Educacyl con sus claves personales.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📌 Avisos a su Correo Personal: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Cada vez que el centro publica un anuncio, circular o documento, se envía una notificación inmediata al correo de cada familia.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📌 Diferencia clave con Stilus: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Stilus Familias gestiona datos individuales (notas, faltas, citas particulares). El Aula Virtual gestiona la información general, documentos y normativas de centro.</a:t>
            </a:r>
          </a:p>
          <a:p>
            <a:pPr>
              <a:defRPr sz="1300" b="1">
                <a:solidFill>
                  <a:srgbClr val="1E293B"/>
                </a:solidFill>
                <a:latin typeface="Arial"/>
              </a:defRPr>
            </a:pPr>
            <a:r>
              <a:t>📌 Espacio Seguro y Centralizado: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Evita pérdidas de circulares en papel y garantiza acceso permanente desde cualquier dispositivo móvil u ordenador.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2784" y="1645920"/>
            <a:ext cx="5184648" cy="4663440"/>
          </a:xfrm>
          <a:prstGeom prst="roundRect">
            <a:avLst/>
          </a:prstGeom>
          <a:solidFill>
            <a:srgbClr val="F0F9FF"/>
          </a:solidFill>
          <a:ln w="19050">
            <a:solidFill>
              <a:srgbClr val="0284C7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0284C7"/>
                </a:solidFill>
                <a:latin typeface="Arial"/>
              </a:defRPr>
            </a:pPr>
            <a:r>
              <a:t>REPOSITORIO DOCUMENTAL PERMANENTE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t>Documentos y Recursos Clave Disponibles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📄 Criterios de Evaluación y Calificación: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Publicados por cada departamento didáctico para conocer cómo se evalúa cada materia.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📄 Reglamento de Régimen Interior (RRI):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Normas de convivencia, derechos y deberes, y funcionamiento del centro.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📄 Procedimiento de Reclamaciones: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Plazos, pasos y modelos para solicitar revisiones de calificaciones oficiales.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📄 Directorio de Contacto Docente: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Direcciones de correo electrónico y horas de atención de cada profesor de la ESO.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📄 Propuesta Curricular y Actividades:</a:t>
            </a:r>
          </a:p>
          <a:p>
            <a:pPr>
              <a:spcAft>
                <a:spcPts val="6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Programación general, convocatorias de becas o ayudas y talleres de la Escuela de Familias.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1108F9C-59E0-43E2-A61E-188618459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075" y="725443"/>
            <a:ext cx="1012200" cy="1012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207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PLAN DE ACCIÓN TUTORIAL · ARRANQUE DEL CURSO 2025-2026</a:t>
            </a:r>
            <a:r>
              <a:rPr lang="es-ES" dirty="0"/>
              <a:t> -  IES FRAY LUIS DE LEÓN (SALAMANCA)</a:t>
            </a:r>
            <a:endParaRPr dirty="0"/>
          </a:p>
          <a:p>
            <a:pPr>
              <a:defRPr sz="2200" b="1">
                <a:solidFill>
                  <a:srgbClr val="1B365D"/>
                </a:solidFill>
                <a:latin typeface="Georgia"/>
              </a:defRPr>
            </a:pPr>
            <a:r>
              <a:rPr sz="2000" dirty="0"/>
              <a:t>Cuatro </a:t>
            </a:r>
            <a:r>
              <a:rPr sz="2000" dirty="0" err="1"/>
              <a:t>trámites</a:t>
            </a:r>
            <a:r>
              <a:rPr sz="2000" dirty="0"/>
              <a:t> </a:t>
            </a:r>
            <a:r>
              <a:rPr sz="2000" dirty="0" err="1"/>
              <a:t>iniciales</a:t>
            </a:r>
            <a:r>
              <a:rPr sz="2000" dirty="0"/>
              <a:t> y </a:t>
            </a:r>
            <a:r>
              <a:rPr sz="2000" dirty="0" err="1"/>
              <a:t>vías</a:t>
            </a:r>
            <a:r>
              <a:rPr sz="2000" dirty="0"/>
              <a:t> de </a:t>
            </a:r>
            <a:r>
              <a:rPr sz="2000" dirty="0" err="1"/>
              <a:t>contacto</a:t>
            </a:r>
            <a:r>
              <a:rPr sz="2000" dirty="0"/>
              <a:t> </a:t>
            </a:r>
            <a:r>
              <a:rPr sz="2000" dirty="0" err="1"/>
              <a:t>consolidan</a:t>
            </a:r>
            <a:r>
              <a:rPr sz="2000" dirty="0"/>
              <a:t>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arranque</a:t>
            </a:r>
            <a:r>
              <a:rPr sz="2000" dirty="0"/>
              <a:t> del </a:t>
            </a:r>
            <a:r>
              <a:rPr sz="2000" dirty="0" err="1"/>
              <a:t>curso</a:t>
            </a:r>
            <a:r>
              <a:rPr sz="2000" dirty="0"/>
              <a:t> escolar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728655" cy="317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75504" cy="4663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t>COMPROMISOS FAMILIARES INMEDIATOS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t>Checklist de Trámites y Firmas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☑ 1. Devolución de Documentación Firmada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Derechos de imagen y voz, autorización de actividades complementarias/extraescolares y permisos de 1.ª/6.ª hora y recreos (3.º y 4.º).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☑ 2. Activación de Claves en Educacyl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Comprobación de acceso a la zona privada del Portal de Educación para el uso de STILUS Familias y Aula Virtual.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☑ 3. Supervisión Inicial de la Agenda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Cumplimentación de los datos familiares de emergencia y firma de la página inicial de la agenda escolar.</a:t>
            </a:r>
          </a:p>
          <a:p>
            <a:pPr>
              <a:defRPr sz="1300" b="1">
                <a:solidFill>
                  <a:srgbClr val="1B365D"/>
                </a:solidFill>
                <a:latin typeface="Arial"/>
              </a:defRPr>
            </a:pPr>
            <a:r>
              <a:t>☑ 4. Participación y Elección de Delegados</a:t>
            </a:r>
          </a:p>
          <a:p>
            <a:pPr>
              <a:spcAft>
                <a:spcPts val="800"/>
              </a:spcAft>
              <a:defRPr sz="1200">
                <a:solidFill>
                  <a:srgbClr val="64748B"/>
                </a:solidFill>
                <a:latin typeface="Arial"/>
              </a:defRPr>
            </a:pPr>
            <a:r>
              <a:t>Colaboración con la tutoría y constitución de los representantes de familias del grupo.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72784" y="1645920"/>
            <a:ext cx="5184648" cy="4663440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  <a:effectLst>
            <a:outerShdw blurRad="30000" dist="15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200"/>
              </a:spcAft>
              <a:defRPr sz="1000" b="1">
                <a:solidFill>
                  <a:srgbClr val="D97706"/>
                </a:solidFill>
                <a:latin typeface="Arial"/>
              </a:defRPr>
            </a:pPr>
            <a:r>
              <a:rPr dirty="0"/>
              <a:t>ATENCIÓN A FAMILIAS Y TUTORÍA</a:t>
            </a:r>
          </a:p>
          <a:p>
            <a:pPr>
              <a:spcAft>
                <a:spcPts val="1200"/>
              </a:spcAft>
              <a:defRPr sz="1900" b="1">
                <a:solidFill>
                  <a:srgbClr val="1B365D"/>
                </a:solidFill>
                <a:latin typeface="Georgia"/>
              </a:defRPr>
            </a:pPr>
            <a:r>
              <a:rPr dirty="0"/>
              <a:t>Canales de </a:t>
            </a:r>
            <a:r>
              <a:rPr dirty="0" err="1"/>
              <a:t>Contacto</a:t>
            </a:r>
            <a:r>
              <a:rPr dirty="0"/>
              <a:t> </a:t>
            </a:r>
            <a:r>
              <a:rPr dirty="0" err="1"/>
              <a:t>Directo</a:t>
            </a:r>
            <a:endParaRPr dirty="0"/>
          </a:p>
          <a:p>
            <a:pPr>
              <a:spcAft>
                <a:spcPts val="600"/>
              </a:spcAft>
              <a:defRPr sz="1250">
                <a:solidFill>
                  <a:srgbClr val="1E293B"/>
                </a:solidFill>
                <a:latin typeface="Arial"/>
              </a:defRPr>
            </a:pPr>
            <a:r>
              <a:rPr dirty="0"/>
              <a:t>• Tutor/a del Grupo: [</a:t>
            </a:r>
            <a:r>
              <a:rPr dirty="0" err="1"/>
              <a:t>Nombre</a:t>
            </a:r>
            <a:r>
              <a:rPr dirty="0"/>
              <a:t> y </a:t>
            </a:r>
            <a:r>
              <a:rPr dirty="0" err="1"/>
              <a:t>apellidos</a:t>
            </a:r>
            <a:r>
              <a:rPr dirty="0"/>
              <a:t> del tutor/a]</a:t>
            </a:r>
          </a:p>
          <a:p>
            <a:pPr>
              <a:spcAft>
                <a:spcPts val="600"/>
              </a:spcAft>
              <a:defRPr sz="12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Horario</a:t>
            </a:r>
            <a:r>
              <a:rPr dirty="0"/>
              <a:t> de </a:t>
            </a:r>
            <a:r>
              <a:rPr dirty="0" err="1"/>
              <a:t>Visita</a:t>
            </a:r>
            <a:r>
              <a:rPr dirty="0"/>
              <a:t> y </a:t>
            </a:r>
            <a:r>
              <a:rPr dirty="0" err="1"/>
              <a:t>Atención</a:t>
            </a:r>
            <a:r>
              <a:rPr dirty="0"/>
              <a:t>: [Día de la </a:t>
            </a:r>
            <a:r>
              <a:rPr dirty="0" err="1"/>
              <a:t>semana</a:t>
            </a:r>
            <a:r>
              <a:rPr dirty="0"/>
              <a:t> e </a:t>
            </a:r>
            <a:r>
              <a:rPr dirty="0" err="1"/>
              <a:t>intervalo</a:t>
            </a:r>
            <a:r>
              <a:rPr dirty="0"/>
              <a:t> </a:t>
            </a:r>
            <a:r>
              <a:rPr dirty="0" err="1"/>
              <a:t>horario</a:t>
            </a:r>
            <a:r>
              <a:rPr dirty="0"/>
              <a:t> de </a:t>
            </a:r>
            <a:r>
              <a:rPr dirty="0" err="1"/>
              <a:t>atención</a:t>
            </a:r>
            <a:r>
              <a:rPr dirty="0"/>
              <a:t> tutorial]</a:t>
            </a:r>
          </a:p>
          <a:p>
            <a:pPr>
              <a:spcAft>
                <a:spcPts val="600"/>
              </a:spcAft>
              <a:defRPr sz="1250">
                <a:solidFill>
                  <a:srgbClr val="1E293B"/>
                </a:solidFill>
                <a:latin typeface="Arial"/>
              </a:defRPr>
            </a:pPr>
            <a:r>
              <a:rPr dirty="0"/>
              <a:t>• Canal </a:t>
            </a:r>
            <a:r>
              <a:rPr dirty="0" err="1"/>
              <a:t>Prioritario</a:t>
            </a:r>
            <a:r>
              <a:rPr dirty="0"/>
              <a:t> de </a:t>
            </a:r>
            <a:r>
              <a:rPr dirty="0" err="1"/>
              <a:t>Cita</a:t>
            </a:r>
            <a:r>
              <a:rPr dirty="0"/>
              <a:t> Previa: STILUS </a:t>
            </a:r>
            <a:r>
              <a:rPr dirty="0" err="1"/>
              <a:t>Familias</a:t>
            </a:r>
            <a:r>
              <a:rPr dirty="0"/>
              <a:t> (</a:t>
            </a:r>
            <a:r>
              <a:rPr dirty="0" err="1"/>
              <a:t>Opción</a:t>
            </a:r>
            <a:r>
              <a:rPr dirty="0"/>
              <a:t> '</a:t>
            </a:r>
            <a:r>
              <a:rPr dirty="0" err="1"/>
              <a:t>Solicitar</a:t>
            </a:r>
            <a:r>
              <a:rPr dirty="0"/>
              <a:t> </a:t>
            </a:r>
            <a:r>
              <a:rPr dirty="0" err="1"/>
              <a:t>Tutoría</a:t>
            </a:r>
            <a:r>
              <a:rPr dirty="0"/>
              <a:t>' con </a:t>
            </a:r>
            <a:r>
              <a:rPr dirty="0" err="1"/>
              <a:t>selección</a:t>
            </a:r>
            <a:r>
              <a:rPr dirty="0"/>
              <a:t> de </a:t>
            </a:r>
            <a:r>
              <a:rPr dirty="0" err="1"/>
              <a:t>motivo</a:t>
            </a:r>
            <a:r>
              <a:rPr dirty="0"/>
              <a:t>)</a:t>
            </a:r>
          </a:p>
          <a:p>
            <a:pPr>
              <a:spcAft>
                <a:spcPts val="600"/>
              </a:spcAft>
              <a:defRPr sz="1250">
                <a:solidFill>
                  <a:srgbClr val="1E293B"/>
                </a:solidFill>
                <a:latin typeface="Arial"/>
              </a:defRPr>
            </a:pPr>
            <a:r>
              <a:rPr dirty="0"/>
              <a:t>• Canal </a:t>
            </a:r>
            <a:r>
              <a:rPr dirty="0" err="1"/>
              <a:t>Diario</a:t>
            </a:r>
            <a:r>
              <a:rPr dirty="0"/>
              <a:t> de </a:t>
            </a:r>
            <a:r>
              <a:rPr dirty="0" err="1"/>
              <a:t>Mensajes</a:t>
            </a:r>
            <a:r>
              <a:rPr dirty="0"/>
              <a:t>: Agenda Escolar </a:t>
            </a:r>
            <a:r>
              <a:rPr dirty="0" err="1"/>
              <a:t>Oficial</a:t>
            </a:r>
            <a:r>
              <a:rPr lang="es-ES" dirty="0"/>
              <a:t>, </a:t>
            </a:r>
            <a:r>
              <a:rPr lang="es-ES"/>
              <a:t>STILUS Familias</a:t>
            </a:r>
            <a:endParaRPr dirty="0"/>
          </a:p>
          <a:p>
            <a:pPr>
              <a:spcAft>
                <a:spcPts val="600"/>
              </a:spcAft>
              <a:defRPr sz="12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Correo</a:t>
            </a:r>
            <a:r>
              <a:rPr dirty="0"/>
              <a:t> </a:t>
            </a:r>
            <a:r>
              <a:rPr dirty="0" err="1"/>
              <a:t>Institucional</a:t>
            </a:r>
            <a:r>
              <a:rPr dirty="0"/>
              <a:t>: [correo.docente@educa.jcyl.es]</a:t>
            </a:r>
          </a:p>
          <a:p>
            <a:pPr>
              <a:spcBef>
                <a:spcPts val="1200"/>
              </a:spcBef>
              <a:defRPr sz="1400" b="1">
                <a:solidFill>
                  <a:srgbClr val="1B365D"/>
                </a:solidFill>
                <a:latin typeface="Georgia"/>
              </a:defRPr>
            </a:pPr>
            <a:r>
              <a:rPr dirty="0"/>
              <a:t>¡</a:t>
            </a:r>
            <a:r>
              <a:rPr dirty="0" err="1"/>
              <a:t>Muchas</a:t>
            </a:r>
            <a:r>
              <a:rPr dirty="0"/>
              <a:t> gracias por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compromiso</a:t>
            </a:r>
            <a:r>
              <a:rPr dirty="0"/>
              <a:t> y </a:t>
            </a:r>
            <a:r>
              <a:rPr dirty="0" err="1"/>
              <a:t>colaboración</a:t>
            </a:r>
            <a:r>
              <a:rPr dirty="0"/>
              <a:t> </a:t>
            </a:r>
            <a:r>
              <a:rPr dirty="0" err="1"/>
              <a:t>activa</a:t>
            </a:r>
            <a:r>
              <a:rPr dirty="0"/>
              <a:t> para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éxito</a:t>
            </a:r>
            <a:r>
              <a:rPr dirty="0"/>
              <a:t> </a:t>
            </a:r>
            <a:r>
              <a:rPr dirty="0" err="1"/>
              <a:t>educativo</a:t>
            </a:r>
            <a:r>
              <a:rPr dirty="0"/>
              <a:t> de </a:t>
            </a:r>
            <a:r>
              <a:rPr dirty="0" err="1"/>
              <a:t>nuestros</a:t>
            </a:r>
            <a:r>
              <a:rPr dirty="0"/>
              <a:t> </a:t>
            </a:r>
            <a:r>
              <a:rPr dirty="0" err="1"/>
              <a:t>alumnos</a:t>
            </a:r>
            <a:r>
              <a:rPr dirty="0"/>
              <a:t>!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4E34890-947C-4BD5-BD49-DFFDFC3D4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688" y="302113"/>
            <a:ext cx="1066803" cy="10668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3159</Words>
  <Application>Microsoft Office PowerPoint</Application>
  <PresentationFormat>Panorámica</PresentationFormat>
  <Paragraphs>242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MARIA SANCHEZ GUTIERREZ</dc:creator>
  <cp:keywords/>
  <dc:description>generated using python-pptx</dc:description>
  <cp:lastModifiedBy>MARIA SANCHEZ GUTIERREZ</cp:lastModifiedBy>
  <cp:revision>2</cp:revision>
  <dcterms:created xsi:type="dcterms:W3CDTF">2013-01-27T09:14:16Z</dcterms:created>
  <dcterms:modified xsi:type="dcterms:W3CDTF">2026-10-08T07:25:13Z</dcterms:modified>
  <cp:category/>
</cp:coreProperties>
</file>